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77" r:id="rId8"/>
    <p:sldId id="262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8" r:id="rId20"/>
    <p:sldId id="280" r:id="rId21"/>
    <p:sldId id="281" r:id="rId22"/>
    <p:sldId id="283" r:id="rId23"/>
    <p:sldId id="282" r:id="rId24"/>
    <p:sldId id="284" r:id="rId25"/>
    <p:sldId id="288" r:id="rId26"/>
    <p:sldId id="285" r:id="rId27"/>
    <p:sldId id="289" r:id="rId28"/>
    <p:sldId id="286" r:id="rId29"/>
    <p:sldId id="287" r:id="rId30"/>
    <p:sldId id="294" r:id="rId31"/>
    <p:sldId id="296" r:id="rId32"/>
    <p:sldId id="295" r:id="rId33"/>
    <p:sldId id="290" r:id="rId34"/>
    <p:sldId id="297" r:id="rId35"/>
    <p:sldId id="291" r:id="rId36"/>
    <p:sldId id="298" r:id="rId37"/>
    <p:sldId id="292" r:id="rId38"/>
    <p:sldId id="304" r:id="rId39"/>
    <p:sldId id="293" r:id="rId40"/>
    <p:sldId id="305" r:id="rId41"/>
    <p:sldId id="307" r:id="rId42"/>
    <p:sldId id="306" r:id="rId43"/>
    <p:sldId id="299" r:id="rId44"/>
    <p:sldId id="308" r:id="rId45"/>
    <p:sldId id="301" r:id="rId46"/>
    <p:sldId id="311" r:id="rId47"/>
    <p:sldId id="300" r:id="rId48"/>
    <p:sldId id="309" r:id="rId49"/>
    <p:sldId id="310" r:id="rId50"/>
    <p:sldId id="313" r:id="rId51"/>
    <p:sldId id="302" r:id="rId52"/>
    <p:sldId id="315" r:id="rId53"/>
    <p:sldId id="303" r:id="rId54"/>
    <p:sldId id="312" r:id="rId5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7" autoAdjust="0"/>
    <p:restoredTop sz="94660"/>
  </p:normalViewPr>
  <p:slideViewPr>
    <p:cSldViewPr snapToGrid="0">
      <p:cViewPr varScale="1">
        <p:scale>
          <a:sx n="87" d="100"/>
          <a:sy n="87" d="100"/>
        </p:scale>
        <p:origin x="90" y="6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F00C7-B19B-4259-9095-ADE5947677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403CB4-564B-4E9B-A0D0-B303FF4086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70539A-102F-4F51-846A-E9FD74B84F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B5CA6-5599-4CAB-8581-4A495135B61B}" type="datetimeFigureOut">
              <a:rPr lang="en-US" smtClean="0"/>
              <a:t>01-Mar-19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D3A83E-CBA6-49CC-8F87-A4BD548553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201DB9-455D-4877-8997-35C19EE34D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28536-C7D7-4BA1-B63B-4C1BDCF3D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636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CA729-F010-48FA-BAEB-D6ABBE2DE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632116-3D20-477B-AFF0-804BC2A8C8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F404DE-703B-4F0C-BC39-D368863136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B5CA6-5599-4CAB-8581-4A495135B61B}" type="datetimeFigureOut">
              <a:rPr lang="en-US" smtClean="0"/>
              <a:t>01-Mar-19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F6D53F-F9D2-4518-B862-6340466CD2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346C04-0B7F-42F3-A254-78DE4B621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28536-C7D7-4BA1-B63B-4C1BDCF3D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8787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0E55DD5-0B90-4DAD-9C30-85A5B58FA0F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32D9DE-44C3-4335-A682-11B7A3D24A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3DB115-4BEA-4F17-949E-DF61E79E6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B5CA6-5599-4CAB-8581-4A495135B61B}" type="datetimeFigureOut">
              <a:rPr lang="en-US" smtClean="0"/>
              <a:t>01-Mar-19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FC1D60-6C8C-40E8-A986-1703FFB124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F01494-EDBD-4D7F-B5E5-A22305AC7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28536-C7D7-4BA1-B63B-4C1BDCF3D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7748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A9C4E-7C67-4875-8EC9-CDB7FE43C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68892A-A47E-49A5-877A-76CDB2CDF4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DFC0E2-AFF7-47DF-B0D7-D6B6C9665D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B5CA6-5599-4CAB-8581-4A495135B61B}" type="datetimeFigureOut">
              <a:rPr lang="en-US" smtClean="0"/>
              <a:t>01-Mar-19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40D9C4-0A10-4201-9CE1-CA6E54A883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1EBA71-E3DB-4563-90C1-743CA872A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28536-C7D7-4BA1-B63B-4C1BDCF3D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1276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DCDB4-40E7-4EFF-AFCE-C3B935D858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3D5E6F-8DDF-4622-9EF5-362621F617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DC1B45-C5F3-40B9-99E9-FEF9FF31AC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B5CA6-5599-4CAB-8581-4A495135B61B}" type="datetimeFigureOut">
              <a:rPr lang="en-US" smtClean="0"/>
              <a:t>01-Mar-19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23D75A-2481-404D-96C2-5767928651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A2E913-CE1A-4562-9F1F-30A863D63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28536-C7D7-4BA1-B63B-4C1BDCF3D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3097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1A8ED-1A2A-4242-9D7A-970A0D9EB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4B6D09-9846-419F-ACF4-2A5B3959F2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B15BA3-7F71-4E77-8B0E-2D175B1AAF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092DDD-327D-4A67-BDC0-756693DD1B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B5CA6-5599-4CAB-8581-4A495135B61B}" type="datetimeFigureOut">
              <a:rPr lang="en-US" smtClean="0"/>
              <a:t>01-Mar-19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8C847D-D47A-45BB-84B5-0EA75372C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A0EAE3-E5A5-458C-9DA2-1D99A990A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28536-C7D7-4BA1-B63B-4C1BDCF3D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2788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AF9A2-6482-4640-8030-41B173D61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43AEBF-22E0-49C2-BFB4-6C11212636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1C1E0D-A982-4020-96AB-FD836EC436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6C5BBD4-2067-4FE1-9934-CDFF88736E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6DD4C8A-3CA0-40E2-A178-391CB9F07AA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D58D3C4-9899-42DE-84FC-2C546FA09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B5CA6-5599-4CAB-8581-4A495135B61B}" type="datetimeFigureOut">
              <a:rPr lang="en-US" smtClean="0"/>
              <a:t>01-Mar-19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3EAB3CF-ED7A-4EF6-A9A3-2E05A1EA37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02AF3EB-DA17-4680-9D37-DB7E61468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28536-C7D7-4BA1-B63B-4C1BDCF3D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9843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DC95B8-CE05-4031-9359-B4DE0B3CD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D5A124-9DF2-46B5-8C99-97D661CFEB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B5CA6-5599-4CAB-8581-4A495135B61B}" type="datetimeFigureOut">
              <a:rPr lang="en-US" smtClean="0"/>
              <a:t>01-Mar-19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982921-4612-4DFA-AA46-687058BE09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06EA53-D978-4B22-916F-63A7FB00E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28536-C7D7-4BA1-B63B-4C1BDCF3D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9265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090339B-B677-4CE8-81EA-402EE0E894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B5CA6-5599-4CAB-8581-4A495135B61B}" type="datetimeFigureOut">
              <a:rPr lang="en-US" smtClean="0"/>
              <a:t>01-Mar-19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55F0B0-1BCE-48BD-A76A-A4D1B0AF02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B09C06-FB68-41C4-AEC1-26E384138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28536-C7D7-4BA1-B63B-4C1BDCF3D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2372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0630B-9AAA-4450-8D77-8F8AF7206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9A5A76-2CFF-45D9-9B34-E92FFDDE7A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FD8A6E-EF7A-455A-9E6F-9493E4B591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86304D-9021-4C17-AE5B-91C094012E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B5CA6-5599-4CAB-8581-4A495135B61B}" type="datetimeFigureOut">
              <a:rPr lang="en-US" smtClean="0"/>
              <a:t>01-Mar-19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7736E4-F579-4374-BF58-56B413203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743F4F-2197-450B-8959-2A79B3E82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28536-C7D7-4BA1-B63B-4C1BDCF3D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4102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6400C-ECFF-429D-8AB0-1941AC456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699B347-9F55-4650-AD9E-EDA710F42E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F3A4A0-2B99-4519-AF12-367BFA56FC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5C53C1-4D15-4437-81D3-93E587B06E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B5CA6-5599-4CAB-8581-4A495135B61B}" type="datetimeFigureOut">
              <a:rPr lang="en-US" smtClean="0"/>
              <a:t>01-Mar-19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85481B-6C2A-4E69-8A16-97BCE19310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41ACA0-AB68-4F20-A823-0AB4FD4C0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28536-C7D7-4BA1-B63B-4C1BDCF3D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2413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A7AF571-4C05-48E8-AF36-88B6F3113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4A360C-75BA-4CBD-AF02-BB60CE4836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32C027-BC50-4AD1-A024-346825313C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2B5CA6-5599-4CAB-8581-4A495135B61B}" type="datetimeFigureOut">
              <a:rPr lang="en-US" smtClean="0"/>
              <a:t>01-Mar-19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DFACA4-32EE-498B-BC37-90CED119E2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A90DC0-7182-4C06-A73C-68002E7FFE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928536-C7D7-4BA1-B63B-4C1BDCF3D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8904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0.png"/><Relationship Id="rId7" Type="http://schemas.openxmlformats.org/officeDocument/2006/relationships/image" Target="../media/image1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bit.ly/ms-demo-doc" TargetMode="External"/><Relationship Id="rId4" Type="http://schemas.openxmlformats.org/officeDocument/2006/relationships/hyperlink" Target="http://bit.ly/ms-demo-source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identityserver.io/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://threemammals.com/ocelot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jpe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ms-demo-source" TargetMode="External"/><Relationship Id="rId2" Type="http://schemas.openxmlformats.org/officeDocument/2006/relationships/hyperlink" Target="https://abp.io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ocs.microsoft.com/en-us/dotnet/standard/microservices-architecture/" TargetMode="External"/><Relationship Id="rId4" Type="http://schemas.openxmlformats.org/officeDocument/2006/relationships/hyperlink" Target="http://bit.ly/ms-demo-doc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bp.io/documents/abp/latest/Best-Practices/Index" TargetMode="Externa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crosp.net/blog/software-architecture/clean-architecture-part-1-databse-vs-domain/" TargetMode="External"/><Relationship Id="rId2" Type="http://schemas.openxmlformats.org/officeDocument/2006/relationships/hyperlink" Target="https://microservices.io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73EBD-0BEE-4506-8828-6AEA0E4E72A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Microservice Solution: Tools, Patterns &amp; Practices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26554A-F220-4E6E-9C05-CD92184FF30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Halil İbrahim Kalkan</a:t>
            </a:r>
          </a:p>
        </p:txBody>
      </p:sp>
    </p:spTree>
    <p:extLst>
      <p:ext uri="{BB962C8B-B14F-4D97-AF65-F5344CB8AC3E}">
        <p14:creationId xmlns:p14="http://schemas.microsoft.com/office/powerpoint/2010/main" val="23713103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5E82E-6576-469D-8FA3-8A2C0EAEE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z="2800" dirty="0"/>
              <a:t>Part-I: From Monolithic to Microservice</a:t>
            </a:r>
            <a:br>
              <a:rPr lang="en-US" sz="2800" dirty="0"/>
            </a:br>
            <a:r>
              <a:rPr lang="en-US" dirty="0"/>
              <a:t>Layered Monolithic Application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B50F07-F41A-4E83-9BCB-B6E5A98295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6239251" cy="4351338"/>
          </a:xfrm>
        </p:spPr>
        <p:txBody>
          <a:bodyPr>
            <a:normAutofit/>
          </a:bodyPr>
          <a:lstStyle/>
          <a:p>
            <a:r>
              <a:rPr lang="en-US" sz="2400" dirty="0"/>
              <a:t>Clean Architecture / Onion Architecture</a:t>
            </a:r>
          </a:p>
          <a:p>
            <a:pPr lvl="1"/>
            <a:r>
              <a:rPr lang="en-US" sz="2000" dirty="0"/>
              <a:t>Each layer can only depend on the layer </a:t>
            </a:r>
            <a:r>
              <a:rPr lang="en-US" sz="2000" b="1" dirty="0"/>
              <a:t>directly inside </a:t>
            </a:r>
            <a:r>
              <a:rPr lang="en-US" sz="2000" dirty="0"/>
              <a:t>it</a:t>
            </a:r>
          </a:p>
          <a:p>
            <a:pPr lvl="1"/>
            <a:r>
              <a:rPr lang="en-US" sz="2000" dirty="0"/>
              <a:t>More organized, </a:t>
            </a:r>
            <a:r>
              <a:rPr lang="en-US" sz="2000" b="1" dirty="0"/>
              <a:t>maintainable</a:t>
            </a:r>
            <a:r>
              <a:rPr lang="en-US" sz="2000" dirty="0"/>
              <a:t>, reusable &amp; testable code base.</a:t>
            </a:r>
          </a:p>
          <a:p>
            <a:pPr lvl="1"/>
            <a:r>
              <a:rPr lang="en-US" sz="2000" dirty="0"/>
              <a:t>Each layer can be a </a:t>
            </a:r>
            <a:r>
              <a:rPr lang="en-US" sz="2000" b="1" dirty="0"/>
              <a:t>separated project </a:t>
            </a:r>
            <a:r>
              <a:rPr lang="en-US" sz="2000" dirty="0"/>
              <a:t>(</a:t>
            </a:r>
            <a:r>
              <a:rPr lang="en-US" sz="2000" dirty="0" err="1"/>
              <a:t>csproj</a:t>
            </a:r>
            <a:r>
              <a:rPr lang="en-US" sz="2000" dirty="0"/>
              <a:t> file)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441F6C-3363-419D-B01B-452EBEC225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7450" y="1690688"/>
            <a:ext cx="4532382" cy="4532382"/>
          </a:xfrm>
          <a:prstGeom prst="rect">
            <a:avLst/>
          </a:prstGeom>
        </p:spPr>
      </p:pic>
      <p:pic>
        <p:nvPicPr>
          <p:cNvPr id="1026" name="Picture 2" descr="bookstore-visual-studio-solution">
            <a:extLst>
              <a:ext uri="{FF2B5EF4-FFF2-40B4-BE49-F238E27FC236}">
                <a16:creationId xmlns:a16="http://schemas.microsoft.com/office/drawing/2014/main" id="{EE0BA37B-0587-430D-B50A-5EB5157319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2682" y="3833813"/>
            <a:ext cx="4298405" cy="2615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9254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5E82E-6576-469D-8FA3-8A2C0EAEE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z="2800" dirty="0"/>
              <a:t>Part-I: From Monolithic to Microservice</a:t>
            </a:r>
            <a:br>
              <a:rPr lang="en-US" sz="2800" dirty="0"/>
            </a:br>
            <a:r>
              <a:rPr lang="en-US" dirty="0"/>
              <a:t>Modular Application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B50F07-F41A-4E83-9BCB-B6E5A98295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5830825" cy="4351338"/>
          </a:xfrm>
        </p:spPr>
        <p:txBody>
          <a:bodyPr>
            <a:normAutofit/>
          </a:bodyPr>
          <a:lstStyle/>
          <a:p>
            <a:r>
              <a:rPr lang="en-US" sz="2400" dirty="0"/>
              <a:t>Each module corresponds to a </a:t>
            </a:r>
            <a:r>
              <a:rPr lang="en-US" sz="2400" b="1" dirty="0"/>
              <a:t>bounded context </a:t>
            </a:r>
            <a:r>
              <a:rPr lang="en-US" sz="2400" dirty="0"/>
              <a:t>in DDD.</a:t>
            </a:r>
          </a:p>
          <a:p>
            <a:r>
              <a:rPr lang="en-US" sz="2400" dirty="0"/>
              <a:t>Modules can have a </a:t>
            </a:r>
            <a:r>
              <a:rPr lang="en-US" sz="2400" b="1" dirty="0"/>
              <a:t>separated VS solutions</a:t>
            </a:r>
          </a:p>
          <a:p>
            <a:r>
              <a:rPr lang="en-US" sz="2400" dirty="0"/>
              <a:t>Modules can </a:t>
            </a:r>
            <a:r>
              <a:rPr lang="en-US" sz="2400" b="1" dirty="0"/>
              <a:t>cross-reference</a:t>
            </a:r>
            <a:r>
              <a:rPr lang="en-US" sz="2400" dirty="0"/>
              <a:t> to each other</a:t>
            </a:r>
          </a:p>
          <a:p>
            <a:r>
              <a:rPr lang="en-US" sz="2400" b="1" dirty="0"/>
              <a:t>Modular in development</a:t>
            </a:r>
            <a:r>
              <a:rPr lang="en-US" sz="2400" dirty="0"/>
              <a:t>, but still monolithic on runtime.</a:t>
            </a:r>
          </a:p>
          <a:p>
            <a:r>
              <a:rPr lang="en-US" sz="2400" dirty="0"/>
              <a:t>A module can be </a:t>
            </a:r>
            <a:r>
              <a:rPr lang="en-US" sz="2400" b="1" dirty="0"/>
              <a:t>layered</a:t>
            </a:r>
            <a:r>
              <a:rPr lang="en-US" sz="2400" dirty="0"/>
              <a:t> inside it.</a:t>
            </a:r>
          </a:p>
          <a:p>
            <a:r>
              <a:rPr lang="en-US" sz="2400" dirty="0"/>
              <a:t>All modules shares a </a:t>
            </a:r>
            <a:r>
              <a:rPr lang="en-US" sz="2400" b="1" dirty="0"/>
              <a:t>single database</a:t>
            </a:r>
            <a:r>
              <a:rPr lang="en-US" sz="2400" dirty="0"/>
              <a:t>.</a:t>
            </a:r>
            <a:endParaRPr lang="en-US" sz="20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1B87A90-A4B5-462A-B66D-267EE1C5F769}"/>
              </a:ext>
            </a:extLst>
          </p:cNvPr>
          <p:cNvSpPr/>
          <p:nvPr/>
        </p:nvSpPr>
        <p:spPr>
          <a:xfrm>
            <a:off x="7546847" y="1487425"/>
            <a:ext cx="4236721" cy="35844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dirty="0"/>
              <a:t>Monolithic Application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83CD823-3C33-4A9D-9640-A0892F0D5F9E}"/>
              </a:ext>
            </a:extLst>
          </p:cNvPr>
          <p:cNvSpPr/>
          <p:nvPr/>
        </p:nvSpPr>
        <p:spPr>
          <a:xfrm>
            <a:off x="7634592" y="1902839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636472E-CBDB-44F2-BA4B-2004F7CC7172}"/>
              </a:ext>
            </a:extLst>
          </p:cNvPr>
          <p:cNvSpPr/>
          <p:nvPr/>
        </p:nvSpPr>
        <p:spPr>
          <a:xfrm>
            <a:off x="9864209" y="1902839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47F1A1D-766B-4053-928C-ABA1BE0E489D}"/>
              </a:ext>
            </a:extLst>
          </p:cNvPr>
          <p:cNvSpPr/>
          <p:nvPr/>
        </p:nvSpPr>
        <p:spPr>
          <a:xfrm>
            <a:off x="7634592" y="3060426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- 3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2244F4-FAF0-497F-9123-2B71D7F2F085}"/>
              </a:ext>
            </a:extLst>
          </p:cNvPr>
          <p:cNvSpPr/>
          <p:nvPr/>
        </p:nvSpPr>
        <p:spPr>
          <a:xfrm>
            <a:off x="9864209" y="3060426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- 4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65131F5-FCC8-451E-9E3D-2659EB544517}"/>
              </a:ext>
            </a:extLst>
          </p:cNvPr>
          <p:cNvSpPr/>
          <p:nvPr/>
        </p:nvSpPr>
        <p:spPr>
          <a:xfrm>
            <a:off x="7634592" y="4218013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- 5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A96202A-8283-45A6-AC0A-C697E6F69BE7}"/>
              </a:ext>
            </a:extLst>
          </p:cNvPr>
          <p:cNvSpPr/>
          <p:nvPr/>
        </p:nvSpPr>
        <p:spPr>
          <a:xfrm>
            <a:off x="9864209" y="4218013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- 6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4CB03B9-32B6-496A-9CED-63AC778B5F7A}"/>
              </a:ext>
            </a:extLst>
          </p:cNvPr>
          <p:cNvCxnSpPr>
            <a:endCxn id="8" idx="2"/>
          </p:cNvCxnSpPr>
          <p:nvPr/>
        </p:nvCxnSpPr>
        <p:spPr>
          <a:xfrm flipV="1">
            <a:off x="8540496" y="2650673"/>
            <a:ext cx="7359" cy="409753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9A59242-8BBA-415D-89C7-EAFADAA347BF}"/>
              </a:ext>
            </a:extLst>
          </p:cNvPr>
          <p:cNvCxnSpPr>
            <a:cxnSpLocks/>
          </p:cNvCxnSpPr>
          <p:nvPr/>
        </p:nvCxnSpPr>
        <p:spPr>
          <a:xfrm flipV="1">
            <a:off x="9009433" y="2650674"/>
            <a:ext cx="1146316" cy="409752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1C13062-4397-49A0-AB3D-F5D370FC6CC4}"/>
              </a:ext>
            </a:extLst>
          </p:cNvPr>
          <p:cNvCxnSpPr/>
          <p:nvPr/>
        </p:nvCxnSpPr>
        <p:spPr>
          <a:xfrm flipV="1">
            <a:off x="10777472" y="3808259"/>
            <a:ext cx="7359" cy="409753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03C579A7-F68F-4E95-A4E9-33C8F82B3916}"/>
              </a:ext>
            </a:extLst>
          </p:cNvPr>
          <p:cNvSpPr/>
          <p:nvPr/>
        </p:nvSpPr>
        <p:spPr>
          <a:xfrm>
            <a:off x="8884919" y="5524296"/>
            <a:ext cx="1560576" cy="81076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Single Database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825A2E1-0511-49D2-87A3-F6E407961B44}"/>
              </a:ext>
            </a:extLst>
          </p:cNvPr>
          <p:cNvCxnSpPr>
            <a:stCxn id="7" idx="2"/>
            <a:endCxn id="17" idx="0"/>
          </p:cNvCxnSpPr>
          <p:nvPr/>
        </p:nvCxnSpPr>
        <p:spPr>
          <a:xfrm flipH="1">
            <a:off x="9665207" y="5071873"/>
            <a:ext cx="1" cy="4524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85576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5E82E-6576-469D-8FA3-8A2C0EAEE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dirty="0"/>
              <a:t>Part-I: From Monolithic to Microservice</a:t>
            </a:r>
            <a:br>
              <a:rPr lang="en-US" sz="2800" dirty="0"/>
            </a:br>
            <a:r>
              <a:rPr lang="en-US" dirty="0"/>
              <a:t>Modular Application / Separated Databases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1B87A90-A4B5-462A-B66D-267EE1C5F769}"/>
              </a:ext>
            </a:extLst>
          </p:cNvPr>
          <p:cNvSpPr/>
          <p:nvPr/>
        </p:nvSpPr>
        <p:spPr>
          <a:xfrm>
            <a:off x="3639311" y="2010361"/>
            <a:ext cx="4236721" cy="35844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dirty="0"/>
              <a:t>Monolithic Application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83CD823-3C33-4A9D-9640-A0892F0D5F9E}"/>
              </a:ext>
            </a:extLst>
          </p:cNvPr>
          <p:cNvSpPr/>
          <p:nvPr/>
        </p:nvSpPr>
        <p:spPr>
          <a:xfrm>
            <a:off x="3727056" y="2425775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636472E-CBDB-44F2-BA4B-2004F7CC7172}"/>
              </a:ext>
            </a:extLst>
          </p:cNvPr>
          <p:cNvSpPr/>
          <p:nvPr/>
        </p:nvSpPr>
        <p:spPr>
          <a:xfrm>
            <a:off x="5956673" y="2425775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47F1A1D-766B-4053-928C-ABA1BE0E489D}"/>
              </a:ext>
            </a:extLst>
          </p:cNvPr>
          <p:cNvSpPr/>
          <p:nvPr/>
        </p:nvSpPr>
        <p:spPr>
          <a:xfrm>
            <a:off x="3727056" y="3583362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- 3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2244F4-FAF0-497F-9123-2B71D7F2F085}"/>
              </a:ext>
            </a:extLst>
          </p:cNvPr>
          <p:cNvSpPr/>
          <p:nvPr/>
        </p:nvSpPr>
        <p:spPr>
          <a:xfrm>
            <a:off x="5956673" y="3583362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- 4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65131F5-FCC8-451E-9E3D-2659EB544517}"/>
              </a:ext>
            </a:extLst>
          </p:cNvPr>
          <p:cNvSpPr/>
          <p:nvPr/>
        </p:nvSpPr>
        <p:spPr>
          <a:xfrm>
            <a:off x="3727056" y="4740949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- 5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A96202A-8283-45A6-AC0A-C697E6F69BE7}"/>
              </a:ext>
            </a:extLst>
          </p:cNvPr>
          <p:cNvSpPr/>
          <p:nvPr/>
        </p:nvSpPr>
        <p:spPr>
          <a:xfrm>
            <a:off x="5956673" y="4740949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- 6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4CB03B9-32B6-496A-9CED-63AC778B5F7A}"/>
              </a:ext>
            </a:extLst>
          </p:cNvPr>
          <p:cNvCxnSpPr>
            <a:endCxn id="8" idx="2"/>
          </p:cNvCxnSpPr>
          <p:nvPr/>
        </p:nvCxnSpPr>
        <p:spPr>
          <a:xfrm flipV="1">
            <a:off x="4632960" y="3173609"/>
            <a:ext cx="7359" cy="409753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9A59242-8BBA-415D-89C7-EAFADAA347BF}"/>
              </a:ext>
            </a:extLst>
          </p:cNvPr>
          <p:cNvCxnSpPr>
            <a:cxnSpLocks/>
          </p:cNvCxnSpPr>
          <p:nvPr/>
        </p:nvCxnSpPr>
        <p:spPr>
          <a:xfrm flipV="1">
            <a:off x="5101897" y="3173610"/>
            <a:ext cx="1146316" cy="409752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1C13062-4397-49A0-AB3D-F5D370FC6CC4}"/>
              </a:ext>
            </a:extLst>
          </p:cNvPr>
          <p:cNvCxnSpPr/>
          <p:nvPr/>
        </p:nvCxnSpPr>
        <p:spPr>
          <a:xfrm flipV="1">
            <a:off x="6869936" y="4331195"/>
            <a:ext cx="7359" cy="409753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4CB51C77-06BE-42D0-8B31-A566468A54A6}"/>
              </a:ext>
            </a:extLst>
          </p:cNvPr>
          <p:cNvSpPr/>
          <p:nvPr/>
        </p:nvSpPr>
        <p:spPr>
          <a:xfrm>
            <a:off x="8337610" y="2425775"/>
            <a:ext cx="1732982" cy="683185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Database 2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C640E24-5F05-425D-AFCA-705DECFF11E4}"/>
              </a:ext>
            </a:extLst>
          </p:cNvPr>
          <p:cNvSpPr/>
          <p:nvPr/>
        </p:nvSpPr>
        <p:spPr>
          <a:xfrm>
            <a:off x="1503238" y="2458099"/>
            <a:ext cx="1732982" cy="683185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Database 1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111E55F-478B-4139-899C-FAF482638AC2}"/>
              </a:ext>
            </a:extLst>
          </p:cNvPr>
          <p:cNvSpPr/>
          <p:nvPr/>
        </p:nvSpPr>
        <p:spPr>
          <a:xfrm>
            <a:off x="8374938" y="4194478"/>
            <a:ext cx="1732982" cy="683185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Database 5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4FDD1DC-09D5-4E10-92ED-2ED90C5717DE}"/>
              </a:ext>
            </a:extLst>
          </p:cNvPr>
          <p:cNvSpPr/>
          <p:nvPr/>
        </p:nvSpPr>
        <p:spPr>
          <a:xfrm>
            <a:off x="1503238" y="3615686"/>
            <a:ext cx="1732982" cy="683185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Database 1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BAE940C-FA6B-4D73-934B-68667BBF7677}"/>
              </a:ext>
            </a:extLst>
          </p:cNvPr>
          <p:cNvSpPr/>
          <p:nvPr/>
        </p:nvSpPr>
        <p:spPr>
          <a:xfrm>
            <a:off x="1503238" y="4773273"/>
            <a:ext cx="1732982" cy="683185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Database 1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FE30BD4-B81E-4CF9-A4E8-9099AAAB7FC9}"/>
              </a:ext>
            </a:extLst>
          </p:cNvPr>
          <p:cNvCxnSpPr>
            <a:stCxn id="8" idx="1"/>
            <a:endCxn id="20" idx="6"/>
          </p:cNvCxnSpPr>
          <p:nvPr/>
        </p:nvCxnSpPr>
        <p:spPr>
          <a:xfrm flipH="1">
            <a:off x="3236220" y="2799692"/>
            <a:ext cx="490836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E7FF51A-FCE2-4B1D-A935-3649544E73B8}"/>
              </a:ext>
            </a:extLst>
          </p:cNvPr>
          <p:cNvCxnSpPr>
            <a:stCxn id="10" idx="1"/>
            <a:endCxn id="22" idx="6"/>
          </p:cNvCxnSpPr>
          <p:nvPr/>
        </p:nvCxnSpPr>
        <p:spPr>
          <a:xfrm flipH="1">
            <a:off x="3236220" y="3957279"/>
            <a:ext cx="490836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87758B5-4C4E-4F1D-B2F7-A502CB99B529}"/>
              </a:ext>
            </a:extLst>
          </p:cNvPr>
          <p:cNvCxnSpPr>
            <a:stCxn id="12" idx="1"/>
            <a:endCxn id="23" idx="6"/>
          </p:cNvCxnSpPr>
          <p:nvPr/>
        </p:nvCxnSpPr>
        <p:spPr>
          <a:xfrm flipH="1">
            <a:off x="3236220" y="5114866"/>
            <a:ext cx="490836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0716695-0151-464A-881A-D60CE234B3FC}"/>
              </a:ext>
            </a:extLst>
          </p:cNvPr>
          <p:cNvCxnSpPr>
            <a:stCxn id="11" idx="3"/>
            <a:endCxn id="21" idx="1"/>
          </p:cNvCxnSpPr>
          <p:nvPr/>
        </p:nvCxnSpPr>
        <p:spPr>
          <a:xfrm>
            <a:off x="7783199" y="3957279"/>
            <a:ext cx="845528" cy="33724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174F3B23-9AB8-4FFF-9DCA-BF0A9501048F}"/>
              </a:ext>
            </a:extLst>
          </p:cNvPr>
          <p:cNvCxnSpPr>
            <a:stCxn id="13" idx="3"/>
            <a:endCxn id="21" idx="3"/>
          </p:cNvCxnSpPr>
          <p:nvPr/>
        </p:nvCxnSpPr>
        <p:spPr>
          <a:xfrm flipV="1">
            <a:off x="7783199" y="4777613"/>
            <a:ext cx="845528" cy="33725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64C3CFFE-FB10-4FE3-87EA-E641317FAB6E}"/>
              </a:ext>
            </a:extLst>
          </p:cNvPr>
          <p:cNvCxnSpPr>
            <a:endCxn id="19" idx="2"/>
          </p:cNvCxnSpPr>
          <p:nvPr/>
        </p:nvCxnSpPr>
        <p:spPr>
          <a:xfrm flipV="1">
            <a:off x="7783199" y="2767368"/>
            <a:ext cx="554411" cy="3232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08023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5E82E-6576-469D-8FA3-8A2C0EAEE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dirty="0"/>
              <a:t>Part-I: From Monolithic to Microservice</a:t>
            </a:r>
            <a:br>
              <a:rPr lang="en-US" sz="2800" dirty="0"/>
            </a:br>
            <a:r>
              <a:rPr lang="en-US" dirty="0"/>
              <a:t>Modular Application / Separated Databases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102113-ADE0-47BC-B9BF-BD24341443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5554" y="2474168"/>
            <a:ext cx="5225646" cy="2206205"/>
          </a:xfrm>
          <a:prstGeom prst="rect">
            <a:avLst/>
          </a:prstGeom>
        </p:spPr>
      </p:pic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1268FF52-F319-48DA-85C3-426930A67E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5830825" cy="4351338"/>
          </a:xfrm>
        </p:spPr>
        <p:txBody>
          <a:bodyPr>
            <a:normAutofit/>
          </a:bodyPr>
          <a:lstStyle/>
          <a:p>
            <a:r>
              <a:rPr lang="en-US" sz="2400" dirty="0"/>
              <a:t>Benefits</a:t>
            </a:r>
          </a:p>
          <a:p>
            <a:pPr lvl="1"/>
            <a:r>
              <a:rPr lang="en-US" sz="1800" b="1" dirty="0"/>
              <a:t>Better Scalability</a:t>
            </a:r>
          </a:p>
          <a:p>
            <a:pPr lvl="2"/>
            <a:r>
              <a:rPr lang="en-US" sz="1400" dirty="0"/>
              <a:t>Each database gets </a:t>
            </a:r>
            <a:r>
              <a:rPr lang="en-US" sz="1400" b="1" dirty="0"/>
              <a:t>less load</a:t>
            </a:r>
            <a:endParaRPr lang="en-US" sz="1400" dirty="0"/>
          </a:p>
          <a:p>
            <a:pPr lvl="2"/>
            <a:r>
              <a:rPr lang="en-US" sz="1400" dirty="0"/>
              <a:t>Each database can be </a:t>
            </a:r>
            <a:r>
              <a:rPr lang="en-US" sz="1400" b="1" dirty="0"/>
              <a:t>scaled independently</a:t>
            </a:r>
            <a:endParaRPr lang="en-US" sz="1400" dirty="0"/>
          </a:p>
          <a:p>
            <a:pPr lvl="1"/>
            <a:r>
              <a:rPr lang="en-US" sz="1800" b="1" dirty="0"/>
              <a:t>Schema Changes</a:t>
            </a:r>
            <a:r>
              <a:rPr lang="en-US" sz="1800" dirty="0"/>
              <a:t> only affects the related module</a:t>
            </a:r>
          </a:p>
          <a:p>
            <a:r>
              <a:rPr lang="en-US" sz="2400" dirty="0"/>
              <a:t>Challenges</a:t>
            </a:r>
            <a:endParaRPr lang="en-US" sz="2200" dirty="0"/>
          </a:p>
          <a:p>
            <a:pPr lvl="1"/>
            <a:r>
              <a:rPr lang="en-US" sz="2000" dirty="0"/>
              <a:t>Cross-database </a:t>
            </a:r>
            <a:r>
              <a:rPr lang="en-US" sz="2000" b="1" dirty="0"/>
              <a:t>joins </a:t>
            </a:r>
            <a:r>
              <a:rPr lang="en-US" sz="2000" dirty="0"/>
              <a:t>is hard or impossible</a:t>
            </a:r>
          </a:p>
          <a:p>
            <a:pPr lvl="2"/>
            <a:r>
              <a:rPr lang="en-US" sz="1600" dirty="0"/>
              <a:t>Inter-module method calls</a:t>
            </a:r>
          </a:p>
          <a:p>
            <a:pPr lvl="2"/>
            <a:r>
              <a:rPr lang="en-US" sz="1600" dirty="0"/>
              <a:t>Data duplication / denormalization</a:t>
            </a:r>
          </a:p>
          <a:p>
            <a:pPr lvl="2"/>
            <a:r>
              <a:rPr lang="en-US" sz="1600" dirty="0"/>
              <a:t>Summary tables</a:t>
            </a:r>
          </a:p>
          <a:p>
            <a:pPr lvl="1"/>
            <a:r>
              <a:rPr lang="en-US" sz="2000" dirty="0"/>
              <a:t>Requires </a:t>
            </a:r>
            <a:r>
              <a:rPr lang="en-US" sz="2000" b="1" dirty="0"/>
              <a:t>distributed transactions</a:t>
            </a:r>
          </a:p>
          <a:p>
            <a:pPr lvl="2"/>
            <a:r>
              <a:rPr lang="en-US" sz="1600" dirty="0"/>
              <a:t>But not supported by all database systems.</a:t>
            </a:r>
          </a:p>
        </p:txBody>
      </p:sp>
    </p:spTree>
    <p:extLst>
      <p:ext uri="{BB962C8B-B14F-4D97-AF65-F5344CB8AC3E}">
        <p14:creationId xmlns:p14="http://schemas.microsoft.com/office/powerpoint/2010/main" val="10906430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5E82E-6576-469D-8FA3-8A2C0EAEE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dirty="0"/>
              <a:t>Part-I: From Monolithic to Microservice</a:t>
            </a:r>
            <a:br>
              <a:rPr lang="en-US" sz="2800" dirty="0"/>
            </a:br>
            <a:r>
              <a:rPr lang="en-US" dirty="0"/>
              <a:t>Modular Application / Polyglot Persistence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5055454-D285-4F69-A103-290A9BE362D0}"/>
              </a:ext>
            </a:extLst>
          </p:cNvPr>
          <p:cNvSpPr/>
          <p:nvPr/>
        </p:nvSpPr>
        <p:spPr>
          <a:xfrm>
            <a:off x="3639311" y="2010361"/>
            <a:ext cx="4236721" cy="35844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dirty="0"/>
              <a:t>Monolithic Application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0F91C77-DAF1-45C3-9BCA-6F95DE686A38}"/>
              </a:ext>
            </a:extLst>
          </p:cNvPr>
          <p:cNvSpPr/>
          <p:nvPr/>
        </p:nvSpPr>
        <p:spPr>
          <a:xfrm>
            <a:off x="3727056" y="2425775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1EEF1A2-EC43-427A-B527-4EDAE0A30669}"/>
              </a:ext>
            </a:extLst>
          </p:cNvPr>
          <p:cNvSpPr/>
          <p:nvPr/>
        </p:nvSpPr>
        <p:spPr>
          <a:xfrm>
            <a:off x="5956673" y="2425775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FC3D04D-12E5-4BDB-ABEA-086F91EC3181}"/>
              </a:ext>
            </a:extLst>
          </p:cNvPr>
          <p:cNvSpPr/>
          <p:nvPr/>
        </p:nvSpPr>
        <p:spPr>
          <a:xfrm>
            <a:off x="3727056" y="3583362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- 3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7A72451-97E8-4257-8374-3373941AEE01}"/>
              </a:ext>
            </a:extLst>
          </p:cNvPr>
          <p:cNvSpPr/>
          <p:nvPr/>
        </p:nvSpPr>
        <p:spPr>
          <a:xfrm>
            <a:off x="5956673" y="3583362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- 4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FAF6B71-ED8A-40F2-8079-E4A0E298B193}"/>
              </a:ext>
            </a:extLst>
          </p:cNvPr>
          <p:cNvSpPr/>
          <p:nvPr/>
        </p:nvSpPr>
        <p:spPr>
          <a:xfrm>
            <a:off x="3727056" y="4740949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- 5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DF60E88-BA4A-4C74-93AF-B4F93B3173A2}"/>
              </a:ext>
            </a:extLst>
          </p:cNvPr>
          <p:cNvSpPr/>
          <p:nvPr/>
        </p:nvSpPr>
        <p:spPr>
          <a:xfrm>
            <a:off x="5956673" y="4740949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- 6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63003E5-3970-4167-A7BF-9D9A14CDEF33}"/>
              </a:ext>
            </a:extLst>
          </p:cNvPr>
          <p:cNvCxnSpPr>
            <a:endCxn id="8" idx="2"/>
          </p:cNvCxnSpPr>
          <p:nvPr/>
        </p:nvCxnSpPr>
        <p:spPr>
          <a:xfrm flipV="1">
            <a:off x="4632960" y="3173609"/>
            <a:ext cx="7359" cy="409753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2ECF030-2B4C-4462-9422-7BEE94AC007E}"/>
              </a:ext>
            </a:extLst>
          </p:cNvPr>
          <p:cNvCxnSpPr>
            <a:cxnSpLocks/>
          </p:cNvCxnSpPr>
          <p:nvPr/>
        </p:nvCxnSpPr>
        <p:spPr>
          <a:xfrm flipV="1">
            <a:off x="5101897" y="3173610"/>
            <a:ext cx="1146316" cy="409752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3945A0F-1CD1-4E2D-8709-8127AB247DEA}"/>
              </a:ext>
            </a:extLst>
          </p:cNvPr>
          <p:cNvCxnSpPr/>
          <p:nvPr/>
        </p:nvCxnSpPr>
        <p:spPr>
          <a:xfrm flipV="1">
            <a:off x="6869936" y="4331195"/>
            <a:ext cx="7359" cy="409753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59118D9-3E55-4EA4-8A04-F88149AA0B46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3236220" y="2799692"/>
            <a:ext cx="490836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9538189-FC85-4FCA-8CCA-792FC79B6E0C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3236220" y="3957279"/>
            <a:ext cx="490836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3FD246C-F918-48F5-968F-D205856A8D02}"/>
              </a:ext>
            </a:extLst>
          </p:cNvPr>
          <p:cNvCxnSpPr>
            <a:cxnSpLocks/>
            <a:stCxn id="12" idx="1"/>
          </p:cNvCxnSpPr>
          <p:nvPr/>
        </p:nvCxnSpPr>
        <p:spPr>
          <a:xfrm flipH="1">
            <a:off x="3236220" y="5114866"/>
            <a:ext cx="490836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E85FC02-8B82-4752-90CF-C6ACB6984C32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7783199" y="3957279"/>
            <a:ext cx="845528" cy="33724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4741DBA-F104-4EC3-B973-FFD24123D2B0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7783199" y="4777613"/>
            <a:ext cx="845528" cy="33725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070EA86-4F2A-4D67-8AD1-16EB630CD6C3}"/>
              </a:ext>
            </a:extLst>
          </p:cNvPr>
          <p:cNvCxnSpPr>
            <a:cxnSpLocks/>
          </p:cNvCxnSpPr>
          <p:nvPr/>
        </p:nvCxnSpPr>
        <p:spPr>
          <a:xfrm flipV="1">
            <a:off x="7783199" y="2767368"/>
            <a:ext cx="554411" cy="3232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2" name="Picture 4" descr="Image result for sql server">
            <a:extLst>
              <a:ext uri="{FF2B5EF4-FFF2-40B4-BE49-F238E27FC236}">
                <a16:creationId xmlns:a16="http://schemas.microsoft.com/office/drawing/2014/main" id="{EF5094E7-671F-402F-A15F-1106F83AB5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0544" y="3844047"/>
            <a:ext cx="1357376" cy="109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mongodb">
            <a:extLst>
              <a:ext uri="{FF2B5EF4-FFF2-40B4-BE49-F238E27FC236}">
                <a16:creationId xmlns:a16="http://schemas.microsoft.com/office/drawing/2014/main" id="{8C718F9D-DF82-4A68-8663-4EB6B507F5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5638" y="2022304"/>
            <a:ext cx="1490127" cy="1490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mage result for elasticsearch">
            <a:extLst>
              <a:ext uri="{FF2B5EF4-FFF2-40B4-BE49-F238E27FC236}">
                <a16:creationId xmlns:a16="http://schemas.microsoft.com/office/drawing/2014/main" id="{0316DBAF-1CB5-46BA-98F9-D7800EC461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564" y="2529092"/>
            <a:ext cx="2081335" cy="508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4" descr="Image result for sql server">
            <a:extLst>
              <a:ext uri="{FF2B5EF4-FFF2-40B4-BE49-F238E27FC236}">
                <a16:creationId xmlns:a16="http://schemas.microsoft.com/office/drawing/2014/main" id="{BB3A1589-E515-4564-A85B-17B38FD820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1886" y="4566224"/>
            <a:ext cx="1357376" cy="109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Image result for redis">
            <a:extLst>
              <a:ext uri="{FF2B5EF4-FFF2-40B4-BE49-F238E27FC236}">
                <a16:creationId xmlns:a16="http://schemas.microsoft.com/office/drawing/2014/main" id="{52854EA4-5A4F-4BC0-A567-18F5151DD0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1345" y="3705746"/>
            <a:ext cx="1505434" cy="503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59123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5E82E-6576-469D-8FA3-8A2C0EAEE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dirty="0"/>
              <a:t>Part-I: From Monolithic to Microservice</a:t>
            </a:r>
            <a:br>
              <a:rPr lang="en-US" sz="2800" dirty="0"/>
            </a:br>
            <a:r>
              <a:rPr lang="en-US" dirty="0"/>
              <a:t>Modular Application / Separated Databases</a:t>
            </a: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1268FF52-F319-48DA-85C3-426930A67E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5257801" cy="4351338"/>
          </a:xfrm>
        </p:spPr>
        <p:txBody>
          <a:bodyPr>
            <a:normAutofit/>
          </a:bodyPr>
          <a:lstStyle/>
          <a:p>
            <a:r>
              <a:rPr lang="en-US" sz="2400" dirty="0"/>
              <a:t>Benefits</a:t>
            </a:r>
          </a:p>
          <a:p>
            <a:pPr lvl="1"/>
            <a:r>
              <a:rPr lang="en-US" sz="2000" dirty="0"/>
              <a:t>A module can use the </a:t>
            </a:r>
            <a:r>
              <a:rPr lang="en-US" sz="2000" b="1" dirty="0"/>
              <a:t>best DBMS</a:t>
            </a:r>
            <a:r>
              <a:rPr lang="en-US" sz="2000" dirty="0"/>
              <a:t> for it.</a:t>
            </a:r>
          </a:p>
          <a:p>
            <a:r>
              <a:rPr lang="en-US" sz="2400" dirty="0"/>
              <a:t>Challenges</a:t>
            </a:r>
          </a:p>
          <a:p>
            <a:pPr lvl="1"/>
            <a:r>
              <a:rPr lang="en-US" sz="1800" dirty="0"/>
              <a:t>Impossible to have cross-database </a:t>
            </a:r>
            <a:r>
              <a:rPr lang="en-US" sz="1800" b="1" dirty="0"/>
              <a:t>joins and transactions</a:t>
            </a:r>
            <a:endParaRPr lang="en-US" sz="1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B101791-6023-44AB-B3A0-F54F8DC61A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6932" y="2268369"/>
            <a:ext cx="5662507" cy="2500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0211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3558D-E429-451F-B471-7993D5343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Part-I: From Monolithic to Microservice</a:t>
            </a:r>
            <a:br>
              <a:rPr lang="en-US" sz="2800" dirty="0"/>
            </a:br>
            <a:r>
              <a:rPr lang="en-US" dirty="0"/>
              <a:t>Distributed Services (SOA)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F755510-9A98-453F-B89E-712FB3AABCB4}"/>
              </a:ext>
            </a:extLst>
          </p:cNvPr>
          <p:cNvSpPr/>
          <p:nvPr/>
        </p:nvSpPr>
        <p:spPr>
          <a:xfrm>
            <a:off x="1728629" y="3718895"/>
            <a:ext cx="2343575" cy="16594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z="1600" dirty="0">
                <a:solidFill>
                  <a:schemeClr val="tx1"/>
                </a:solidFill>
              </a:rPr>
              <a:t>server/container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C6F7845-E1A8-495E-A14E-F7384467FED9}"/>
              </a:ext>
            </a:extLst>
          </p:cNvPr>
          <p:cNvSpPr/>
          <p:nvPr/>
        </p:nvSpPr>
        <p:spPr>
          <a:xfrm>
            <a:off x="2014833" y="4116056"/>
            <a:ext cx="1786437" cy="43934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 - 1</a:t>
            </a:r>
          </a:p>
        </p:txBody>
      </p:sp>
      <p:pic>
        <p:nvPicPr>
          <p:cNvPr id="15" name="Picture 6" descr="Image result for mongodb">
            <a:extLst>
              <a:ext uri="{FF2B5EF4-FFF2-40B4-BE49-F238E27FC236}">
                <a16:creationId xmlns:a16="http://schemas.microsoft.com/office/drawing/2014/main" id="{7EA0B6CC-809E-41E3-B5D9-6F556DD11F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427" y="4416778"/>
            <a:ext cx="1100207" cy="1100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BF0734BD-A33F-4FF4-AF5F-ACE93DC46595}"/>
              </a:ext>
            </a:extLst>
          </p:cNvPr>
          <p:cNvSpPr/>
          <p:nvPr/>
        </p:nvSpPr>
        <p:spPr>
          <a:xfrm>
            <a:off x="4433860" y="4833409"/>
            <a:ext cx="2343575" cy="16594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z="1600" dirty="0">
                <a:solidFill>
                  <a:schemeClr val="tx1"/>
                </a:solidFill>
              </a:rPr>
              <a:t>server/container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C72632A-47E2-4FF3-85E2-E69E12810E96}"/>
              </a:ext>
            </a:extLst>
          </p:cNvPr>
          <p:cNvSpPr/>
          <p:nvPr/>
        </p:nvSpPr>
        <p:spPr>
          <a:xfrm>
            <a:off x="4720064" y="5230570"/>
            <a:ext cx="1786437" cy="43934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 - 2</a:t>
            </a:r>
          </a:p>
        </p:txBody>
      </p:sp>
      <p:pic>
        <p:nvPicPr>
          <p:cNvPr id="20" name="Picture 4" descr="Image result for sql server">
            <a:extLst>
              <a:ext uri="{FF2B5EF4-FFF2-40B4-BE49-F238E27FC236}">
                <a16:creationId xmlns:a16="http://schemas.microsoft.com/office/drawing/2014/main" id="{5F8376D6-B2A4-4263-9C2F-653DA8D3C4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9290" y="5708160"/>
            <a:ext cx="887984" cy="717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22EADF1B-0719-4991-ACF6-ECF84344B693}"/>
              </a:ext>
            </a:extLst>
          </p:cNvPr>
          <p:cNvSpPr/>
          <p:nvPr/>
        </p:nvSpPr>
        <p:spPr>
          <a:xfrm>
            <a:off x="7139091" y="3718895"/>
            <a:ext cx="2343575" cy="16594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z="1600" dirty="0">
                <a:solidFill>
                  <a:schemeClr val="tx1"/>
                </a:solidFill>
              </a:rPr>
              <a:t>server/container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1258071-9FDE-4694-B0E5-F20C461CD13C}"/>
              </a:ext>
            </a:extLst>
          </p:cNvPr>
          <p:cNvSpPr/>
          <p:nvPr/>
        </p:nvSpPr>
        <p:spPr>
          <a:xfrm>
            <a:off x="7425295" y="4116056"/>
            <a:ext cx="1786437" cy="43934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 - 3</a:t>
            </a:r>
          </a:p>
        </p:txBody>
      </p:sp>
      <p:pic>
        <p:nvPicPr>
          <p:cNvPr id="24" name="Picture 8" descr="Image result for elasticsearch">
            <a:extLst>
              <a:ext uri="{FF2B5EF4-FFF2-40B4-BE49-F238E27FC236}">
                <a16:creationId xmlns:a16="http://schemas.microsoft.com/office/drawing/2014/main" id="{74DE4493-2EAD-45DF-864B-CC08435F34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8923" y="4877468"/>
            <a:ext cx="1601666" cy="391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EB663C4-A0B6-48C9-938B-B96228081D1D}"/>
              </a:ext>
            </a:extLst>
          </p:cNvPr>
          <p:cNvSpPr/>
          <p:nvPr/>
        </p:nvSpPr>
        <p:spPr>
          <a:xfrm>
            <a:off x="2449371" y="1838390"/>
            <a:ext cx="2703797" cy="4989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Web Application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835FDB3-3634-4B7D-9E2C-CB1CFF5133B4}"/>
              </a:ext>
            </a:extLst>
          </p:cNvPr>
          <p:cNvSpPr/>
          <p:nvPr/>
        </p:nvSpPr>
        <p:spPr>
          <a:xfrm>
            <a:off x="5686935" y="1837586"/>
            <a:ext cx="2703797" cy="49891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-Party Clients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0CFF1EC-3B7C-4655-A7D0-8FBCA51BC9D8}"/>
              </a:ext>
            </a:extLst>
          </p:cNvPr>
          <p:cNvSpPr/>
          <p:nvPr/>
        </p:nvSpPr>
        <p:spPr>
          <a:xfrm>
            <a:off x="1178560" y="3293096"/>
            <a:ext cx="8778240" cy="3453144"/>
          </a:xfrm>
          <a:prstGeom prst="rect">
            <a:avLst/>
          </a:prstGeom>
          <a:noFill/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D5874F2-55EF-4275-ABD6-147C58CB1903}"/>
              </a:ext>
            </a:extLst>
          </p:cNvPr>
          <p:cNvCxnSpPr>
            <a:stCxn id="25" idx="2"/>
          </p:cNvCxnSpPr>
          <p:nvPr/>
        </p:nvCxnSpPr>
        <p:spPr>
          <a:xfrm>
            <a:off x="3801270" y="2337307"/>
            <a:ext cx="0" cy="95578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2CD8CC6-8310-4D9C-821B-BAB5F7079BF5}"/>
              </a:ext>
            </a:extLst>
          </p:cNvPr>
          <p:cNvCxnSpPr>
            <a:stCxn id="26" idx="2"/>
          </p:cNvCxnSpPr>
          <p:nvPr/>
        </p:nvCxnSpPr>
        <p:spPr>
          <a:xfrm flipH="1">
            <a:off x="7030720" y="2336503"/>
            <a:ext cx="8114" cy="95659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4159289-E983-4013-A551-1F0745C56693}"/>
              </a:ext>
            </a:extLst>
          </p:cNvPr>
          <p:cNvCxnSpPr>
            <a:stCxn id="21" idx="2"/>
            <a:endCxn id="17" idx="3"/>
          </p:cNvCxnSpPr>
          <p:nvPr/>
        </p:nvCxnSpPr>
        <p:spPr>
          <a:xfrm flipH="1">
            <a:off x="6777435" y="5378361"/>
            <a:ext cx="1533444" cy="28478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4ABC367A-5E44-4CDD-9AE9-DF1ADBA1A16D}"/>
              </a:ext>
            </a:extLst>
          </p:cNvPr>
          <p:cNvCxnSpPr>
            <a:endCxn id="17" idx="1"/>
          </p:cNvCxnSpPr>
          <p:nvPr/>
        </p:nvCxnSpPr>
        <p:spPr>
          <a:xfrm>
            <a:off x="2858347" y="5378361"/>
            <a:ext cx="1575513" cy="28478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52420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5E82E-6576-469D-8FA3-8A2C0EAEE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dirty="0"/>
              <a:t>Part-I: From Monolithic to Microservice</a:t>
            </a:r>
            <a:br>
              <a:rPr lang="en-US" sz="2800" dirty="0"/>
            </a:br>
            <a:r>
              <a:rPr lang="en-US" dirty="0"/>
              <a:t>Modular Application / Separated Databases</a:t>
            </a: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1268FF52-F319-48DA-85C3-426930A67E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5257801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u="sng" dirty="0"/>
              <a:t>Benefits</a:t>
            </a:r>
          </a:p>
          <a:p>
            <a:r>
              <a:rPr lang="en-US" sz="2200" b="1" dirty="0"/>
              <a:t>Better Scalability</a:t>
            </a:r>
          </a:p>
          <a:p>
            <a:pPr lvl="1"/>
            <a:r>
              <a:rPr lang="en-US" sz="1800" dirty="0"/>
              <a:t>Each service gets </a:t>
            </a:r>
            <a:r>
              <a:rPr lang="en-US" sz="1800" b="1" dirty="0"/>
              <a:t>less load</a:t>
            </a:r>
            <a:endParaRPr lang="en-US" sz="1800" dirty="0"/>
          </a:p>
          <a:p>
            <a:pPr lvl="1"/>
            <a:r>
              <a:rPr lang="en-US" sz="1800" dirty="0"/>
              <a:t>Each service can be </a:t>
            </a:r>
            <a:r>
              <a:rPr lang="en-US" sz="1800" b="1" dirty="0"/>
              <a:t>scaled independently</a:t>
            </a:r>
          </a:p>
          <a:p>
            <a:r>
              <a:rPr lang="en-US" sz="2200" dirty="0"/>
              <a:t>A service can be separately </a:t>
            </a:r>
            <a:r>
              <a:rPr lang="en-US" sz="2200" b="1" dirty="0"/>
              <a:t>developed</a:t>
            </a:r>
            <a:r>
              <a:rPr lang="en-US" sz="2200" dirty="0"/>
              <a:t>, </a:t>
            </a:r>
            <a:r>
              <a:rPr lang="en-US" sz="2200" b="1" dirty="0"/>
              <a:t>versioned</a:t>
            </a:r>
            <a:r>
              <a:rPr lang="en-US" sz="2200" dirty="0"/>
              <a:t> and </a:t>
            </a:r>
            <a:r>
              <a:rPr lang="en-US" sz="2200" b="1" dirty="0"/>
              <a:t>deployed</a:t>
            </a:r>
            <a:r>
              <a:rPr lang="en-US" sz="2200" dirty="0"/>
              <a:t>.</a:t>
            </a:r>
          </a:p>
          <a:p>
            <a:r>
              <a:rPr lang="en-US" sz="2200" dirty="0"/>
              <a:t>Every service can be developed using a </a:t>
            </a:r>
            <a:r>
              <a:rPr lang="en-US" sz="2200" b="1" dirty="0"/>
              <a:t>different technology</a:t>
            </a:r>
            <a:r>
              <a:rPr lang="en-US" sz="2200" dirty="0"/>
              <a:t>/platform/language as long as they use </a:t>
            </a:r>
            <a:r>
              <a:rPr lang="en-US" sz="2200" b="1" dirty="0"/>
              <a:t>standard communication protocols</a:t>
            </a:r>
            <a:r>
              <a:rPr lang="en-US" sz="2200" dirty="0"/>
              <a:t> (like TCP sockets, REST or </a:t>
            </a:r>
            <a:r>
              <a:rPr lang="en-US" sz="2200" dirty="0" err="1"/>
              <a:t>GraphQL</a:t>
            </a:r>
            <a:r>
              <a:rPr lang="en-US" sz="2200" dirty="0"/>
              <a:t>).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27633F-3ECD-4941-8799-37C13B774A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7923" y="2323253"/>
            <a:ext cx="4778636" cy="272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3763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5E82E-6576-469D-8FA3-8A2C0EAEE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dirty="0"/>
              <a:t>Part-I: From Monolithic to Microservice</a:t>
            </a:r>
            <a:br>
              <a:rPr lang="en-US" sz="2800" dirty="0"/>
            </a:br>
            <a:r>
              <a:rPr lang="en-US" dirty="0"/>
              <a:t>Modular Application / Separated Databases</a:t>
            </a: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1268FF52-F319-48DA-85C3-426930A67E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5257801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u="sng" dirty="0"/>
              <a:t>Challenges</a:t>
            </a:r>
          </a:p>
          <a:p>
            <a:r>
              <a:rPr lang="en-US" sz="2400" dirty="0"/>
              <a:t>Complexity of service-to-service communication</a:t>
            </a:r>
          </a:p>
          <a:p>
            <a:pPr lvl="1"/>
            <a:r>
              <a:rPr lang="en-US" sz="2000" dirty="0"/>
              <a:t>Network delays</a:t>
            </a:r>
          </a:p>
          <a:p>
            <a:pPr lvl="1"/>
            <a:r>
              <a:rPr lang="en-US" sz="2000" dirty="0"/>
              <a:t>Security</a:t>
            </a:r>
          </a:p>
          <a:p>
            <a:pPr lvl="1"/>
            <a:r>
              <a:rPr lang="en-US" sz="2000" dirty="0"/>
              <a:t>Service downs</a:t>
            </a:r>
          </a:p>
          <a:p>
            <a:pPr lvl="1"/>
            <a:r>
              <a:rPr lang="en-US" sz="2000" dirty="0"/>
              <a:t>Bottlenecks</a:t>
            </a:r>
          </a:p>
          <a:p>
            <a:r>
              <a:rPr lang="en-US" sz="2400" dirty="0"/>
              <a:t>Multiple endpoints for clients?</a:t>
            </a:r>
          </a:p>
          <a:p>
            <a:r>
              <a:rPr lang="en-US" sz="2400" dirty="0"/>
              <a:t>Centralized logging / Tracing Request</a:t>
            </a:r>
          </a:p>
          <a:p>
            <a:r>
              <a:rPr lang="en-US" sz="2400" dirty="0"/>
              <a:t>Code share may not be possible if you use different platforms (PHP, Java, Dotnet…)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27633F-3ECD-4941-8799-37C13B774A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7923" y="2323253"/>
            <a:ext cx="4778636" cy="272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4212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73EBD-0BEE-4506-8828-6AEA0E4E72A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Part-II</a:t>
            </a:r>
            <a:br>
              <a:rPr lang="en-US" sz="4800" dirty="0"/>
            </a:br>
            <a:r>
              <a:rPr lang="en-US" sz="4800" dirty="0"/>
              <a:t>The Implementation</a:t>
            </a:r>
            <a:endParaRPr lang="en-US" sz="36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26554A-F220-4E6E-9C05-CD92184FF30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2267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3667B-4698-4FB0-BFC5-18FD7E108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19CFA8-202B-4C64-BBEF-74E3BFCF78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898160" cy="2150757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/>
              <a:t>Halil İbrahim Kalkan</a:t>
            </a:r>
          </a:p>
          <a:p>
            <a:r>
              <a:rPr lang="en-US" sz="2400" dirty="0"/>
              <a:t>Web: halilibrahimkalkan.com</a:t>
            </a:r>
          </a:p>
          <a:p>
            <a:r>
              <a:rPr lang="en-US" sz="2400" dirty="0" err="1"/>
              <a:t>Github</a:t>
            </a:r>
            <a:r>
              <a:rPr lang="en-US" sz="2400" dirty="0"/>
              <a:t>: @hikalkan</a:t>
            </a:r>
          </a:p>
          <a:p>
            <a:r>
              <a:rPr lang="en-US" sz="2400" dirty="0"/>
              <a:t>Twitter: @</a:t>
            </a:r>
            <a:r>
              <a:rPr lang="en-US" sz="2400" dirty="0" err="1"/>
              <a:t>hibrahimkalkan</a:t>
            </a:r>
            <a:endParaRPr lang="en-US" sz="2400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599FE80-F11B-403B-84A0-9A7CCD1417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1920" y="556836"/>
            <a:ext cx="4670162" cy="593604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1A4F64-D3F8-42AF-9793-BF0F7C2AC5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151" y="4564324"/>
            <a:ext cx="5243960" cy="1282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1315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3558D-E429-451F-B471-7993D5343E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dirty="0"/>
              <a:t>Part-II: The Implementation</a:t>
            </a:r>
            <a:br>
              <a:rPr lang="en-US" sz="2800" dirty="0"/>
            </a:br>
            <a:r>
              <a:rPr lang="en-US" dirty="0"/>
              <a:t>Overall Solution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602C857-3820-4D3E-8811-D15F92E7FFDC}"/>
              </a:ext>
            </a:extLst>
          </p:cNvPr>
          <p:cNvSpPr/>
          <p:nvPr/>
        </p:nvSpPr>
        <p:spPr>
          <a:xfrm>
            <a:off x="1358700" y="4341180"/>
            <a:ext cx="1526796" cy="55367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Public Web Site</a:t>
            </a:r>
          </a:p>
          <a:p>
            <a:pPr algn="ctr"/>
            <a:r>
              <a:rPr lang="en-US" sz="1600" dirty="0"/>
              <a:t>(MVC)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AFDEB12-AFCD-4BAC-B80E-05FEC298B64F}"/>
              </a:ext>
            </a:extLst>
          </p:cNvPr>
          <p:cNvSpPr/>
          <p:nvPr/>
        </p:nvSpPr>
        <p:spPr>
          <a:xfrm>
            <a:off x="1358700" y="3208998"/>
            <a:ext cx="1526796" cy="55367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Backend Admin Application (MVC)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753640A-01F4-4899-9C67-919AA267E7B8}"/>
              </a:ext>
            </a:extLst>
          </p:cNvPr>
          <p:cNvSpPr/>
          <p:nvPr/>
        </p:nvSpPr>
        <p:spPr>
          <a:xfrm>
            <a:off x="3415247" y="4337468"/>
            <a:ext cx="1902690" cy="5536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Public Web Site</a:t>
            </a:r>
          </a:p>
          <a:p>
            <a:r>
              <a:rPr lang="en-US" sz="1600" dirty="0"/>
              <a:t>Gateway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4EDE190-2D77-4073-9709-093892D264C6}"/>
              </a:ext>
            </a:extLst>
          </p:cNvPr>
          <p:cNvSpPr/>
          <p:nvPr/>
        </p:nvSpPr>
        <p:spPr>
          <a:xfrm>
            <a:off x="5851413" y="3764556"/>
            <a:ext cx="2198613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Blogging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35FD4D0-9AC9-45F3-A937-A615BBA6623E}"/>
              </a:ext>
            </a:extLst>
          </p:cNvPr>
          <p:cNvSpPr/>
          <p:nvPr/>
        </p:nvSpPr>
        <p:spPr>
          <a:xfrm>
            <a:off x="5851414" y="2818698"/>
            <a:ext cx="2198614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Identity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338B1A3-0320-4BBA-B043-7056A2454F60}"/>
              </a:ext>
            </a:extLst>
          </p:cNvPr>
          <p:cNvSpPr/>
          <p:nvPr/>
        </p:nvSpPr>
        <p:spPr>
          <a:xfrm>
            <a:off x="5851414" y="4687549"/>
            <a:ext cx="2198614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Product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F7118D9-3409-4126-B93A-56AE111BDF70}"/>
              </a:ext>
            </a:extLst>
          </p:cNvPr>
          <p:cNvSpPr/>
          <p:nvPr/>
        </p:nvSpPr>
        <p:spPr>
          <a:xfrm>
            <a:off x="3415247" y="1877898"/>
            <a:ext cx="4634779" cy="55367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        Authentication Server</a:t>
            </a:r>
          </a:p>
        </p:txBody>
      </p:sp>
      <p:pic>
        <p:nvPicPr>
          <p:cNvPr id="42" name="Picture 6" descr="Image result for mongodb">
            <a:extLst>
              <a:ext uri="{FF2B5EF4-FFF2-40B4-BE49-F238E27FC236}">
                <a16:creationId xmlns:a16="http://schemas.microsoft.com/office/drawing/2014/main" id="{401C2E4D-3625-4B9A-81D8-43174F94BB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3890" y="3618838"/>
            <a:ext cx="881543" cy="881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4" descr="Image result for sql server">
            <a:extLst>
              <a:ext uri="{FF2B5EF4-FFF2-40B4-BE49-F238E27FC236}">
                <a16:creationId xmlns:a16="http://schemas.microsoft.com/office/drawing/2014/main" id="{DE4C1576-C2AE-43A3-9D3E-23DB7AEA10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0166" y="4676861"/>
            <a:ext cx="640673" cy="517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4" descr="Image result for sql server">
            <a:extLst>
              <a:ext uri="{FF2B5EF4-FFF2-40B4-BE49-F238E27FC236}">
                <a16:creationId xmlns:a16="http://schemas.microsoft.com/office/drawing/2014/main" id="{E2D5C8C8-D1C9-4676-BC8E-078EAA16B0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0166" y="2826191"/>
            <a:ext cx="665267" cy="537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37888AE8-71EC-4912-A646-F45E59E0E272}"/>
              </a:ext>
            </a:extLst>
          </p:cNvPr>
          <p:cNvSpPr/>
          <p:nvPr/>
        </p:nvSpPr>
        <p:spPr>
          <a:xfrm rot="5400000" flipH="1">
            <a:off x="8389546" y="4464821"/>
            <a:ext cx="934132" cy="55367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Event Bus</a:t>
            </a:r>
          </a:p>
        </p:txBody>
      </p:sp>
      <p:pic>
        <p:nvPicPr>
          <p:cNvPr id="2050" name="Picture 2" descr="Image result for rabbitmq logo">
            <a:extLst>
              <a:ext uri="{FF2B5EF4-FFF2-40B4-BE49-F238E27FC236}">
                <a16:creationId xmlns:a16="http://schemas.microsoft.com/office/drawing/2014/main" id="{B56F943E-7AA0-4777-A12C-88E0327246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1496" y="4337468"/>
            <a:ext cx="579284" cy="613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6E886A5-0FCD-4203-A0FC-69E7DD6B31FE}"/>
              </a:ext>
            </a:extLst>
          </p:cNvPr>
          <p:cNvSpPr txBox="1"/>
          <p:nvPr/>
        </p:nvSpPr>
        <p:spPr>
          <a:xfrm>
            <a:off x="9133449" y="4982211"/>
            <a:ext cx="7697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RabbitMQ</a:t>
            </a:r>
          </a:p>
        </p:txBody>
      </p:sp>
      <p:pic>
        <p:nvPicPr>
          <p:cNvPr id="2052" name="Picture 4" descr="Image result for identityserver logo">
            <a:extLst>
              <a:ext uri="{FF2B5EF4-FFF2-40B4-BE49-F238E27FC236}">
                <a16:creationId xmlns:a16="http://schemas.microsoft.com/office/drawing/2014/main" id="{0F7D6BF3-3E6E-469D-8D45-56E86AC8E0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359" y="1907977"/>
            <a:ext cx="652281" cy="492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camo.githubusercontent.com/c2118a418c5805c899903bc34fcdf471c9edf0d5/687474703a2f2f74687265656d616d6d616c732e636f6d2f696d616765732f6f63656c6f745f6c6f676f2e706e67">
            <a:extLst>
              <a:ext uri="{FF2B5EF4-FFF2-40B4-BE49-F238E27FC236}">
                <a16:creationId xmlns:a16="http://schemas.microsoft.com/office/drawing/2014/main" id="{DD84CFFA-C81C-4888-99B9-A587B0F4C3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6439" y="4354455"/>
            <a:ext cx="438647" cy="518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082B3387-EDBD-42C7-8923-C311BE15F975}"/>
              </a:ext>
            </a:extLst>
          </p:cNvPr>
          <p:cNvSpPr/>
          <p:nvPr/>
        </p:nvSpPr>
        <p:spPr>
          <a:xfrm>
            <a:off x="3415247" y="3205286"/>
            <a:ext cx="1902690" cy="5536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Backend App</a:t>
            </a:r>
          </a:p>
          <a:p>
            <a:r>
              <a:rPr lang="en-US" sz="1600" dirty="0"/>
              <a:t>Gateway</a:t>
            </a:r>
          </a:p>
        </p:txBody>
      </p:sp>
      <p:pic>
        <p:nvPicPr>
          <p:cNvPr id="49" name="Picture 6" descr="https://camo.githubusercontent.com/c2118a418c5805c899903bc34fcdf471c9edf0d5/687474703a2f2f74687265656d616d6d616c732e636f6d2f696d616765732f6f63656c6f745f6c6f676f2e706e67">
            <a:extLst>
              <a:ext uri="{FF2B5EF4-FFF2-40B4-BE49-F238E27FC236}">
                <a16:creationId xmlns:a16="http://schemas.microsoft.com/office/drawing/2014/main" id="{1EF8915D-EAE1-485F-A42F-F5E8E8F2DE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6439" y="3222273"/>
            <a:ext cx="438647" cy="518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CD1CA8D0-148B-413A-A1B3-BDE70F0379C0}"/>
              </a:ext>
            </a:extLst>
          </p:cNvPr>
          <p:cNvSpPr/>
          <p:nvPr/>
        </p:nvSpPr>
        <p:spPr>
          <a:xfrm rot="5400000">
            <a:off x="8172487" y="3220955"/>
            <a:ext cx="1368250" cy="5536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Internal</a:t>
            </a:r>
          </a:p>
          <a:p>
            <a:r>
              <a:rPr lang="en-US" sz="1600" dirty="0"/>
              <a:t>Gateway</a:t>
            </a:r>
          </a:p>
        </p:txBody>
      </p:sp>
      <p:pic>
        <p:nvPicPr>
          <p:cNvPr id="52" name="Picture 6" descr="https://camo.githubusercontent.com/c2118a418c5805c899903bc34fcdf471c9edf0d5/687474703a2f2f74687265656d616d6d616c732e636f6d2f696d616765732f6f63656c6f745f6c6f676f2e706e67">
            <a:extLst>
              <a:ext uri="{FF2B5EF4-FFF2-40B4-BE49-F238E27FC236}">
                <a16:creationId xmlns:a16="http://schemas.microsoft.com/office/drawing/2014/main" id="{2DD372DE-75AC-4356-89DC-D8FFA0D5A2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8646524" y="3674510"/>
            <a:ext cx="438647" cy="518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C8B5EF7-1D97-4C3F-84F4-BC924321085B}"/>
              </a:ext>
            </a:extLst>
          </p:cNvPr>
          <p:cNvSpPr/>
          <p:nvPr/>
        </p:nvSpPr>
        <p:spPr>
          <a:xfrm>
            <a:off x="5851414" y="5602672"/>
            <a:ext cx="2198612" cy="69072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sz="1400" dirty="0"/>
              <a:t>(Log Database)</a:t>
            </a:r>
          </a:p>
        </p:txBody>
      </p:sp>
      <p:pic>
        <p:nvPicPr>
          <p:cNvPr id="2056" name="Picture 8" descr="Image result for elasticsearch logo">
            <a:extLst>
              <a:ext uri="{FF2B5EF4-FFF2-40B4-BE49-F238E27FC236}">
                <a16:creationId xmlns:a16="http://schemas.microsoft.com/office/drawing/2014/main" id="{0F0CCA91-150A-4B9D-975B-A471F0CDC1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0813" y="5607494"/>
            <a:ext cx="1708727" cy="454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Rectangle 53">
            <a:extLst>
              <a:ext uri="{FF2B5EF4-FFF2-40B4-BE49-F238E27FC236}">
                <a16:creationId xmlns:a16="http://schemas.microsoft.com/office/drawing/2014/main" id="{D9D31B95-881B-408B-906A-9EDDA5C00B67}"/>
              </a:ext>
            </a:extLst>
          </p:cNvPr>
          <p:cNvSpPr/>
          <p:nvPr/>
        </p:nvSpPr>
        <p:spPr>
          <a:xfrm>
            <a:off x="8308449" y="5602672"/>
            <a:ext cx="2149424" cy="69072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sz="1400" dirty="0"/>
              <a:t>(Data Visualization)</a:t>
            </a:r>
          </a:p>
        </p:txBody>
      </p:sp>
      <p:pic>
        <p:nvPicPr>
          <p:cNvPr id="2058" name="Picture 10" descr="Image result for kibana logo">
            <a:extLst>
              <a:ext uri="{FF2B5EF4-FFF2-40B4-BE49-F238E27FC236}">
                <a16:creationId xmlns:a16="http://schemas.microsoft.com/office/drawing/2014/main" id="{35512262-FC64-40C6-8ACF-1AE17B61AB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3280" y="5555610"/>
            <a:ext cx="1217127" cy="555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Rectangle 54">
            <a:extLst>
              <a:ext uri="{FF2B5EF4-FFF2-40B4-BE49-F238E27FC236}">
                <a16:creationId xmlns:a16="http://schemas.microsoft.com/office/drawing/2014/main" id="{BA1ABF18-476F-4FBF-85EC-290DF20A5E12}"/>
              </a:ext>
            </a:extLst>
          </p:cNvPr>
          <p:cNvSpPr/>
          <p:nvPr/>
        </p:nvSpPr>
        <p:spPr>
          <a:xfrm>
            <a:off x="3418973" y="5602671"/>
            <a:ext cx="2174018" cy="69072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sz="1400" dirty="0"/>
              <a:t>(Distributed Cache)</a:t>
            </a:r>
          </a:p>
        </p:txBody>
      </p:sp>
      <p:pic>
        <p:nvPicPr>
          <p:cNvPr id="2060" name="Picture 12" descr="Image result for redis logo">
            <a:extLst>
              <a:ext uri="{FF2B5EF4-FFF2-40B4-BE49-F238E27FC236}">
                <a16:creationId xmlns:a16="http://schemas.microsoft.com/office/drawing/2014/main" id="{7263CBC7-F2BF-4105-BB93-FE25509633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9802" y="5664810"/>
            <a:ext cx="1079501" cy="360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1723801-00D8-4BED-90FE-BE0AFA53744E}"/>
              </a:ext>
            </a:extLst>
          </p:cNvPr>
          <p:cNvSpPr/>
          <p:nvPr/>
        </p:nvSpPr>
        <p:spPr>
          <a:xfrm>
            <a:off x="1266697" y="1690688"/>
            <a:ext cx="9305476" cy="4728585"/>
          </a:xfrm>
          <a:prstGeom prst="rect">
            <a:avLst/>
          </a:prstGeom>
          <a:noFill/>
          <a:ln w="12700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2062" name="Picture 14" descr="Image result for docker logo">
            <a:extLst>
              <a:ext uri="{FF2B5EF4-FFF2-40B4-BE49-F238E27FC236}">
                <a16:creationId xmlns:a16="http://schemas.microsoft.com/office/drawing/2014/main" id="{FF9C31B8-4C66-4AB4-B558-E1B738E307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6894" y="1691555"/>
            <a:ext cx="1084515" cy="926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66F7A59-354C-4A26-A0EA-D07AAAF8AB00}"/>
              </a:ext>
            </a:extLst>
          </p:cNvPr>
          <p:cNvCxnSpPr>
            <a:cxnSpLocks/>
            <a:stCxn id="34" idx="3"/>
          </p:cNvCxnSpPr>
          <p:nvPr/>
        </p:nvCxnSpPr>
        <p:spPr>
          <a:xfrm>
            <a:off x="8050028" y="3095535"/>
            <a:ext cx="556420" cy="2336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38CC77D-AE09-49DA-A655-4F628E8B4BA6}"/>
              </a:ext>
            </a:extLst>
          </p:cNvPr>
          <p:cNvCxnSpPr>
            <a:stCxn id="33" idx="3"/>
            <a:endCxn id="51" idx="2"/>
          </p:cNvCxnSpPr>
          <p:nvPr/>
        </p:nvCxnSpPr>
        <p:spPr>
          <a:xfrm flipV="1">
            <a:off x="8050026" y="3497792"/>
            <a:ext cx="529750" cy="54360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495C701E-5427-4942-BF16-B2B15AFFEF61}"/>
              </a:ext>
            </a:extLst>
          </p:cNvPr>
          <p:cNvCxnSpPr>
            <a:cxnSpLocks/>
            <a:stCxn id="36" idx="3"/>
          </p:cNvCxnSpPr>
          <p:nvPr/>
        </p:nvCxnSpPr>
        <p:spPr>
          <a:xfrm flipV="1">
            <a:off x="8050028" y="3723129"/>
            <a:ext cx="520511" cy="124125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8" name="Straight Arrow Connector 2047">
            <a:extLst>
              <a:ext uri="{FF2B5EF4-FFF2-40B4-BE49-F238E27FC236}">
                <a16:creationId xmlns:a16="http://schemas.microsoft.com/office/drawing/2014/main" id="{36DC5E39-60DB-4CBA-9B39-CFC528285CF8}"/>
              </a:ext>
            </a:extLst>
          </p:cNvPr>
          <p:cNvCxnSpPr/>
          <p:nvPr/>
        </p:nvCxnSpPr>
        <p:spPr>
          <a:xfrm>
            <a:off x="8050026" y="3212358"/>
            <a:ext cx="520513" cy="1288023"/>
          </a:xfrm>
          <a:prstGeom prst="straightConnector1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51" name="Straight Arrow Connector 2050">
            <a:extLst>
              <a:ext uri="{FF2B5EF4-FFF2-40B4-BE49-F238E27FC236}">
                <a16:creationId xmlns:a16="http://schemas.microsoft.com/office/drawing/2014/main" id="{789E508A-1A00-4230-AC93-A65E75301DE4}"/>
              </a:ext>
            </a:extLst>
          </p:cNvPr>
          <p:cNvCxnSpPr>
            <a:stCxn id="33" idx="3"/>
            <a:endCxn id="46" idx="2"/>
          </p:cNvCxnSpPr>
          <p:nvPr/>
        </p:nvCxnSpPr>
        <p:spPr>
          <a:xfrm>
            <a:off x="8050026" y="4041393"/>
            <a:ext cx="529750" cy="700265"/>
          </a:xfrm>
          <a:prstGeom prst="straightConnector1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1E8B4141-F0D7-433B-916E-9DC5CEA5E1B1}"/>
              </a:ext>
            </a:extLst>
          </p:cNvPr>
          <p:cNvCxnSpPr>
            <a:cxnSpLocks/>
          </p:cNvCxnSpPr>
          <p:nvPr/>
        </p:nvCxnSpPr>
        <p:spPr>
          <a:xfrm flipV="1">
            <a:off x="8034669" y="4930887"/>
            <a:ext cx="529750" cy="172221"/>
          </a:xfrm>
          <a:prstGeom prst="straightConnector1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61" name="Straight Arrow Connector 2060">
            <a:extLst>
              <a:ext uri="{FF2B5EF4-FFF2-40B4-BE49-F238E27FC236}">
                <a16:creationId xmlns:a16="http://schemas.microsoft.com/office/drawing/2014/main" id="{7777C7CE-3629-499D-A9FC-29243FDF1615}"/>
              </a:ext>
            </a:extLst>
          </p:cNvPr>
          <p:cNvCxnSpPr>
            <a:stCxn id="48" idx="3"/>
            <a:endCxn id="34" idx="1"/>
          </p:cNvCxnSpPr>
          <p:nvPr/>
        </p:nvCxnSpPr>
        <p:spPr>
          <a:xfrm flipV="1">
            <a:off x="5317937" y="3095535"/>
            <a:ext cx="533477" cy="386588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4" name="Straight Arrow Connector 2063">
            <a:extLst>
              <a:ext uri="{FF2B5EF4-FFF2-40B4-BE49-F238E27FC236}">
                <a16:creationId xmlns:a16="http://schemas.microsoft.com/office/drawing/2014/main" id="{BC76D26F-E453-4324-8E36-D8D604FC446A}"/>
              </a:ext>
            </a:extLst>
          </p:cNvPr>
          <p:cNvCxnSpPr>
            <a:stCxn id="48" idx="3"/>
            <a:endCxn id="36" idx="1"/>
          </p:cNvCxnSpPr>
          <p:nvPr/>
        </p:nvCxnSpPr>
        <p:spPr>
          <a:xfrm>
            <a:off x="5317937" y="3482123"/>
            <a:ext cx="533477" cy="1482263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6" name="Straight Arrow Connector 2065">
            <a:extLst>
              <a:ext uri="{FF2B5EF4-FFF2-40B4-BE49-F238E27FC236}">
                <a16:creationId xmlns:a16="http://schemas.microsoft.com/office/drawing/2014/main" id="{76D79F0D-CED9-47D3-AFBD-B6A14E7C4644}"/>
              </a:ext>
            </a:extLst>
          </p:cNvPr>
          <p:cNvCxnSpPr>
            <a:stCxn id="30" idx="3"/>
            <a:endCxn id="33" idx="1"/>
          </p:cNvCxnSpPr>
          <p:nvPr/>
        </p:nvCxnSpPr>
        <p:spPr>
          <a:xfrm flipV="1">
            <a:off x="5317937" y="4041393"/>
            <a:ext cx="533476" cy="572912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8" name="Straight Arrow Connector 2067">
            <a:extLst>
              <a:ext uri="{FF2B5EF4-FFF2-40B4-BE49-F238E27FC236}">
                <a16:creationId xmlns:a16="http://schemas.microsoft.com/office/drawing/2014/main" id="{EBD44479-DE1F-46D4-A87F-180AA17EDC85}"/>
              </a:ext>
            </a:extLst>
          </p:cNvPr>
          <p:cNvCxnSpPr>
            <a:cxnSpLocks/>
            <a:stCxn id="30" idx="3"/>
          </p:cNvCxnSpPr>
          <p:nvPr/>
        </p:nvCxnSpPr>
        <p:spPr>
          <a:xfrm>
            <a:off x="5317937" y="4614305"/>
            <a:ext cx="529747" cy="516166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2" name="Straight Arrow Connector 2071">
            <a:extLst>
              <a:ext uri="{FF2B5EF4-FFF2-40B4-BE49-F238E27FC236}">
                <a16:creationId xmlns:a16="http://schemas.microsoft.com/office/drawing/2014/main" id="{06DBA70A-6933-4B0A-855E-0D29883221C7}"/>
              </a:ext>
            </a:extLst>
          </p:cNvPr>
          <p:cNvCxnSpPr>
            <a:stCxn id="28" idx="3"/>
            <a:endCxn id="48" idx="1"/>
          </p:cNvCxnSpPr>
          <p:nvPr/>
        </p:nvCxnSpPr>
        <p:spPr>
          <a:xfrm flipV="1">
            <a:off x="2885496" y="3482123"/>
            <a:ext cx="529751" cy="37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4" name="Straight Arrow Connector 2073">
            <a:extLst>
              <a:ext uri="{FF2B5EF4-FFF2-40B4-BE49-F238E27FC236}">
                <a16:creationId xmlns:a16="http://schemas.microsoft.com/office/drawing/2014/main" id="{9BCC025D-A10D-4AA7-8F21-FBA3A86CFC25}"/>
              </a:ext>
            </a:extLst>
          </p:cNvPr>
          <p:cNvCxnSpPr>
            <a:stCxn id="4" idx="3"/>
            <a:endCxn id="30" idx="1"/>
          </p:cNvCxnSpPr>
          <p:nvPr/>
        </p:nvCxnSpPr>
        <p:spPr>
          <a:xfrm flipV="1">
            <a:off x="2885496" y="4614305"/>
            <a:ext cx="529751" cy="37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2310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5E82E-6576-469D-8FA3-8A2C0EAEE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dirty="0"/>
              <a:t>Part-II: The Implementation</a:t>
            </a:r>
            <a:br>
              <a:rPr lang="en-US" sz="2800" dirty="0"/>
            </a:br>
            <a:r>
              <a:rPr lang="en-US" dirty="0"/>
              <a:t>Overall Solution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E63891-5CEA-46F1-904E-1F56EDDF73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42474"/>
            <a:ext cx="6619984" cy="34770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88A764A-A620-48C1-9047-95A5267B14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2755" y="264687"/>
            <a:ext cx="4408055" cy="63286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D1CAF1C-D5BD-42D9-AB26-B08674ACA0E5}"/>
              </a:ext>
            </a:extLst>
          </p:cNvPr>
          <p:cNvSpPr txBox="1"/>
          <p:nvPr/>
        </p:nvSpPr>
        <p:spPr>
          <a:xfrm>
            <a:off x="923636" y="5019503"/>
            <a:ext cx="625235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Source code:</a:t>
            </a:r>
            <a:br>
              <a:rPr lang="en-US" b="1" dirty="0"/>
            </a:br>
            <a:r>
              <a:rPr lang="en-US" sz="2400" i="1" dirty="0">
                <a:hlinkClick r:id="rId4"/>
              </a:rPr>
              <a:t>http://bit.ly/ms-demo-source</a:t>
            </a:r>
            <a:r>
              <a:rPr lang="en-US" sz="2400" i="1" dirty="0"/>
              <a:t> </a:t>
            </a:r>
            <a:br>
              <a:rPr lang="en-US" sz="2400" i="1" dirty="0"/>
            </a:br>
            <a:r>
              <a:rPr lang="en-US" sz="1200" i="1" dirty="0"/>
              <a:t> </a:t>
            </a:r>
            <a:endParaRPr lang="en-US" sz="2800" i="1" dirty="0"/>
          </a:p>
          <a:p>
            <a:r>
              <a:rPr lang="en-US" b="1" dirty="0"/>
              <a:t>Documentation:</a:t>
            </a:r>
            <a:br>
              <a:rPr lang="en-US" sz="2800" i="1" dirty="0"/>
            </a:br>
            <a:r>
              <a:rPr lang="en-US" sz="2400" i="1" dirty="0">
                <a:hlinkClick r:id="rId5"/>
              </a:rPr>
              <a:t>http://bit.ly/ms-demo-doc</a:t>
            </a:r>
            <a:r>
              <a:rPr lang="en-US" sz="2400" i="1" dirty="0"/>
              <a:t> </a:t>
            </a:r>
            <a:br>
              <a:rPr lang="en-US" sz="2800" i="1" dirty="0"/>
            </a:br>
            <a:endParaRPr 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14737358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Part-II: The Implementation</a:t>
            </a:r>
            <a:br>
              <a:rPr lang="en-US" dirty="0"/>
            </a:br>
            <a:r>
              <a:rPr lang="en-US" dirty="0"/>
              <a:t>Authentication with IdentityServer4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01664-78EC-413E-9203-DE815F934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Open source </a:t>
            </a:r>
            <a:r>
              <a:rPr lang="en-US" b="1" dirty="0" err="1"/>
              <a:t>OpenId</a:t>
            </a:r>
            <a:r>
              <a:rPr lang="en-US" b="1" dirty="0"/>
              <a:t> Connect</a:t>
            </a:r>
            <a:r>
              <a:rPr lang="en-US" dirty="0"/>
              <a:t> &amp; </a:t>
            </a:r>
            <a:r>
              <a:rPr lang="en-US" b="1" dirty="0"/>
              <a:t>OAuth 2.0</a:t>
            </a:r>
            <a:r>
              <a:rPr lang="en-US" dirty="0"/>
              <a:t> server</a:t>
            </a:r>
          </a:p>
          <a:p>
            <a:r>
              <a:rPr lang="en-US" dirty="0"/>
              <a:t>Main Features</a:t>
            </a:r>
          </a:p>
          <a:p>
            <a:pPr lvl="1"/>
            <a:r>
              <a:rPr lang="en-US" dirty="0"/>
              <a:t>Authentication as a Service</a:t>
            </a:r>
          </a:p>
          <a:p>
            <a:pPr lvl="1"/>
            <a:r>
              <a:rPr lang="en-US" dirty="0"/>
              <a:t>Access Control for APIs</a:t>
            </a:r>
          </a:p>
          <a:p>
            <a:pPr lvl="1"/>
            <a:r>
              <a:rPr lang="en-US" dirty="0"/>
              <a:t>Single sign on / sign out</a:t>
            </a:r>
          </a:p>
          <a:p>
            <a:r>
              <a:rPr lang="en-US" dirty="0"/>
              <a:t>User Authentication Flows (used in this solution)</a:t>
            </a:r>
          </a:p>
          <a:p>
            <a:pPr lvl="1"/>
            <a:r>
              <a:rPr lang="en-US" dirty="0"/>
              <a:t>Implicit/Hybrid</a:t>
            </a:r>
          </a:p>
          <a:p>
            <a:pPr lvl="1"/>
            <a:r>
              <a:rPr lang="en-US" dirty="0"/>
              <a:t>Client Secret</a:t>
            </a:r>
          </a:p>
          <a:p>
            <a:r>
              <a:rPr lang="en-US" i="1" dirty="0">
                <a:hlinkClick r:id="rId2"/>
              </a:rPr>
              <a:t>https://identityserver.io</a:t>
            </a:r>
            <a:r>
              <a:rPr lang="en-US" i="1" dirty="0"/>
              <a:t> </a:t>
            </a:r>
          </a:p>
        </p:txBody>
      </p:sp>
      <p:pic>
        <p:nvPicPr>
          <p:cNvPr id="4098" name="Picture 2" descr="Image result for identityserver logo">
            <a:extLst>
              <a:ext uri="{FF2B5EF4-FFF2-40B4-BE49-F238E27FC236}">
                <a16:creationId xmlns:a16="http://schemas.microsoft.com/office/drawing/2014/main" id="{00E3A8AE-E566-41E8-9B7C-C77410531C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3433" y="3595688"/>
            <a:ext cx="3810000" cy="2581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63512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82E95-04E9-479D-9234-86E4C5650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Part-II: The Implementation</a:t>
            </a:r>
            <a:br>
              <a:rPr lang="en-US" dirty="0"/>
            </a:br>
            <a:r>
              <a:rPr lang="en-US" dirty="0"/>
              <a:t>Authentication with IdentityServer4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BC8975-FD85-4056-8ABA-6D124BA11C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9600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4859466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Part-II: The Implementation</a:t>
            </a:r>
            <a:br>
              <a:rPr lang="en-US" dirty="0"/>
            </a:br>
            <a:r>
              <a:rPr lang="en-US" dirty="0"/>
              <a:t>API Gateways / Overall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01664-78EC-413E-9203-DE815F934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13976" cy="4351338"/>
          </a:xfrm>
        </p:spPr>
        <p:txBody>
          <a:bodyPr>
            <a:normAutofit/>
          </a:bodyPr>
          <a:lstStyle/>
          <a:p>
            <a:r>
              <a:rPr lang="en-US" sz="2400" dirty="0"/>
              <a:t>Single entrance point to the system for clients</a:t>
            </a:r>
          </a:p>
          <a:p>
            <a:r>
              <a:rPr lang="en-US" sz="2400" dirty="0"/>
              <a:t>Can be used as load balancer</a:t>
            </a:r>
          </a:p>
          <a:p>
            <a:r>
              <a:rPr lang="en-US" sz="2400" dirty="0"/>
              <a:t>Can provide;</a:t>
            </a:r>
          </a:p>
          <a:p>
            <a:pPr lvl="1"/>
            <a:r>
              <a:rPr lang="en-US" sz="2000" dirty="0"/>
              <a:t>Authentication</a:t>
            </a:r>
          </a:p>
          <a:p>
            <a:pPr lvl="1"/>
            <a:r>
              <a:rPr lang="en-US" sz="2000" dirty="0"/>
              <a:t>Rate limiting</a:t>
            </a:r>
          </a:p>
          <a:p>
            <a:pPr lvl="1"/>
            <a:r>
              <a:rPr lang="en-US" sz="2000" dirty="0"/>
              <a:t>Auditing</a:t>
            </a:r>
          </a:p>
          <a:p>
            <a:pPr lvl="1"/>
            <a:r>
              <a:rPr lang="en-US" sz="2000" dirty="0"/>
              <a:t>Routing</a:t>
            </a:r>
          </a:p>
          <a:p>
            <a:pPr lvl="1"/>
            <a:r>
              <a:rPr lang="en-US" sz="2000" dirty="0"/>
              <a:t>Protocol translation</a:t>
            </a:r>
          </a:p>
          <a:p>
            <a:pPr lvl="1"/>
            <a:r>
              <a:rPr lang="en-US" sz="2000" dirty="0"/>
              <a:t>…</a:t>
            </a:r>
            <a:endParaRPr lang="en-US" sz="2400" dirty="0"/>
          </a:p>
        </p:txBody>
      </p:sp>
      <p:pic>
        <p:nvPicPr>
          <p:cNvPr id="1028" name="Picture 4" descr="Image result for api gateway">
            <a:extLst>
              <a:ext uri="{FF2B5EF4-FFF2-40B4-BE49-F238E27FC236}">
                <a16:creationId xmlns:a16="http://schemas.microsoft.com/office/drawing/2014/main" id="{AA8FF76F-93FA-40E3-9532-A9DDEDAB62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5207" y="1688853"/>
            <a:ext cx="4115139" cy="4488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91573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Part-II: The Implementation</a:t>
            </a:r>
            <a:br>
              <a:rPr lang="en-US" dirty="0"/>
            </a:br>
            <a:r>
              <a:rPr lang="en-US" dirty="0"/>
              <a:t>API Gateways / Backend For Frontend Pattern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01664-78EC-413E-9203-DE815F934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13976" cy="4351338"/>
          </a:xfrm>
        </p:spPr>
        <p:txBody>
          <a:bodyPr>
            <a:normAutofit/>
          </a:bodyPr>
          <a:lstStyle/>
          <a:p>
            <a:r>
              <a:rPr lang="en-US" sz="2400" dirty="0"/>
              <a:t>Define a </a:t>
            </a:r>
            <a:r>
              <a:rPr lang="en-US" sz="2400" b="1" dirty="0"/>
              <a:t>separate API Gateway </a:t>
            </a:r>
            <a:r>
              <a:rPr lang="en-US" sz="2400" dirty="0"/>
              <a:t>for each kind of client</a:t>
            </a:r>
          </a:p>
          <a:p>
            <a:r>
              <a:rPr lang="en-US" sz="2400" dirty="0"/>
              <a:t>Each client may require different </a:t>
            </a:r>
            <a:r>
              <a:rPr lang="en-US" sz="2400" b="1" dirty="0"/>
              <a:t>set of APIs</a:t>
            </a:r>
          </a:p>
          <a:p>
            <a:r>
              <a:rPr lang="en-US" sz="2400" dirty="0"/>
              <a:t>Each client may require </a:t>
            </a:r>
            <a:r>
              <a:rPr lang="en-US" sz="2400" b="1" dirty="0"/>
              <a:t>different level </a:t>
            </a:r>
            <a:r>
              <a:rPr lang="en-US" sz="2400" dirty="0"/>
              <a:t>of security, performance, logging, rate limiting, communication protocol… etc.</a:t>
            </a:r>
          </a:p>
          <a:p>
            <a:r>
              <a:rPr lang="en-US" sz="2400" dirty="0"/>
              <a:t>An </a:t>
            </a:r>
            <a:r>
              <a:rPr lang="en-US" sz="2400" b="1" dirty="0"/>
              <a:t>Internal API Gateway </a:t>
            </a:r>
            <a:r>
              <a:rPr lang="en-US" sz="2400" dirty="0"/>
              <a:t>can be used for inter-microservice communication</a:t>
            </a:r>
          </a:p>
        </p:txBody>
      </p:sp>
      <p:pic>
        <p:nvPicPr>
          <p:cNvPr id="2050" name="Picture 2" descr="https://microservices.io/i/bffe.png">
            <a:extLst>
              <a:ext uri="{FF2B5EF4-FFF2-40B4-BE49-F238E27FC236}">
                <a16:creationId xmlns:a16="http://schemas.microsoft.com/office/drawing/2014/main" id="{920D4FD4-5E34-4D6F-9242-440CBD3314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825625"/>
            <a:ext cx="5480808" cy="4110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92985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Part-II: The Implementation</a:t>
            </a:r>
            <a:br>
              <a:rPr lang="en-US" dirty="0"/>
            </a:br>
            <a:r>
              <a:rPr lang="en-US" dirty="0"/>
              <a:t>API Gateways / Ocelot Library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01664-78EC-413E-9203-DE815F934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998828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Open </a:t>
            </a:r>
            <a:r>
              <a:rPr lang="en-US" dirty="0" err="1"/>
              <a:t>souce</a:t>
            </a:r>
            <a:r>
              <a:rPr lang="en-US" dirty="0"/>
              <a:t> API Gateway</a:t>
            </a:r>
          </a:p>
          <a:p>
            <a:pPr lvl="1"/>
            <a:r>
              <a:rPr lang="en-US" dirty="0"/>
              <a:t>Routing</a:t>
            </a:r>
          </a:p>
          <a:p>
            <a:pPr lvl="1"/>
            <a:r>
              <a:rPr lang="en-US" dirty="0"/>
              <a:t>Load Balancing</a:t>
            </a:r>
          </a:p>
          <a:p>
            <a:pPr lvl="1"/>
            <a:r>
              <a:rPr lang="en-US" dirty="0"/>
              <a:t>Rate Limiting</a:t>
            </a:r>
          </a:p>
          <a:p>
            <a:pPr lvl="1"/>
            <a:r>
              <a:rPr lang="en-US" dirty="0"/>
              <a:t>Caching</a:t>
            </a:r>
          </a:p>
          <a:p>
            <a:pPr lvl="1"/>
            <a:r>
              <a:rPr lang="en-US" dirty="0"/>
              <a:t>Retry Policies</a:t>
            </a:r>
          </a:p>
          <a:p>
            <a:pPr lvl="1"/>
            <a:r>
              <a:rPr lang="en-US" dirty="0"/>
              <a:t>Authentication &amp; Authorization</a:t>
            </a:r>
          </a:p>
          <a:p>
            <a:pPr lvl="1"/>
            <a:r>
              <a:rPr lang="en-US" dirty="0"/>
              <a:t>Service Discovery with Consul &amp; Eureka</a:t>
            </a:r>
          </a:p>
          <a:p>
            <a:pPr lvl="1"/>
            <a:r>
              <a:rPr lang="en-US" dirty="0"/>
              <a:t>Request Aggregation</a:t>
            </a:r>
          </a:p>
          <a:p>
            <a:pPr lvl="1"/>
            <a:r>
              <a:rPr lang="en-US" dirty="0"/>
              <a:t>…</a:t>
            </a:r>
          </a:p>
          <a:p>
            <a:r>
              <a:rPr lang="en-US" i="1" dirty="0">
                <a:hlinkClick r:id="rId2"/>
              </a:rPr>
              <a:t>http://threemammals.com/ocelot</a:t>
            </a:r>
            <a:r>
              <a:rPr lang="en-US" i="1" dirty="0"/>
              <a:t> </a:t>
            </a:r>
          </a:p>
        </p:txBody>
      </p:sp>
      <p:pic>
        <p:nvPicPr>
          <p:cNvPr id="3074" name="Picture 2" descr="Unsplashed background img 1">
            <a:extLst>
              <a:ext uri="{FF2B5EF4-FFF2-40B4-BE49-F238E27FC236}">
                <a16:creationId xmlns:a16="http://schemas.microsoft.com/office/drawing/2014/main" id="{952188F0-F363-4721-9759-2F3F40EA6D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3527" y="1825625"/>
            <a:ext cx="2867025" cy="339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03310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82E95-04E9-479D-9234-86E4C5650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Part-II: The Implementation</a:t>
            </a:r>
            <a:br>
              <a:rPr lang="en-US" dirty="0"/>
            </a:br>
            <a:r>
              <a:rPr lang="en-US" dirty="0"/>
              <a:t>API Gateways / Ocelot Library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BC8975-FD85-4056-8ABA-6D124BA11C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9600" dirty="0"/>
              <a:t>SHOW CODE</a:t>
            </a:r>
          </a:p>
        </p:txBody>
      </p:sp>
    </p:spTree>
    <p:extLst>
      <p:ext uri="{BB962C8B-B14F-4D97-AF65-F5344CB8AC3E}">
        <p14:creationId xmlns:p14="http://schemas.microsoft.com/office/powerpoint/2010/main" val="5968102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2800" dirty="0"/>
              <a:t>Part-II: The Implementation</a:t>
            </a:r>
            <a:br>
              <a:rPr lang="en-US" dirty="0"/>
            </a:br>
            <a:r>
              <a:rPr lang="en-US" dirty="0"/>
              <a:t>Synchronous Communication of Microservices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01664-78EC-413E-9203-DE815F934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310745" cy="4351338"/>
          </a:xfrm>
        </p:spPr>
        <p:txBody>
          <a:bodyPr/>
          <a:lstStyle/>
          <a:p>
            <a:r>
              <a:rPr lang="en-US" dirty="0"/>
              <a:t>Protocols: </a:t>
            </a:r>
            <a:r>
              <a:rPr lang="en-US" b="1" dirty="0"/>
              <a:t>REST</a:t>
            </a:r>
            <a:r>
              <a:rPr lang="en-US" dirty="0"/>
              <a:t>, SOAP, </a:t>
            </a:r>
            <a:r>
              <a:rPr lang="en-US" dirty="0" err="1"/>
              <a:t>GraphQL</a:t>
            </a:r>
            <a:r>
              <a:rPr lang="en-US" dirty="0"/>
              <a:t>…</a:t>
            </a:r>
          </a:p>
          <a:p>
            <a:r>
              <a:rPr lang="en-US" b="1" dirty="0"/>
              <a:t>Authenticate </a:t>
            </a:r>
            <a:r>
              <a:rPr lang="en-US" dirty="0"/>
              <a:t>over </a:t>
            </a:r>
            <a:r>
              <a:rPr lang="en-US" dirty="0" err="1"/>
              <a:t>IdentityServer</a:t>
            </a:r>
            <a:endParaRPr lang="en-US" dirty="0"/>
          </a:p>
          <a:p>
            <a:r>
              <a:rPr lang="en-US" dirty="0"/>
              <a:t>Always use the </a:t>
            </a:r>
            <a:r>
              <a:rPr lang="en-US" b="1" dirty="0"/>
              <a:t>Internal Gateway</a:t>
            </a:r>
          </a:p>
          <a:p>
            <a:r>
              <a:rPr lang="en-US" b="1" dirty="0"/>
              <a:t>Temporary </a:t>
            </a:r>
            <a:r>
              <a:rPr lang="en-US" dirty="0"/>
              <a:t>network/service downs</a:t>
            </a:r>
          </a:p>
          <a:p>
            <a:pPr lvl="1"/>
            <a:r>
              <a:rPr lang="en-US" b="1" dirty="0"/>
              <a:t>Retry </a:t>
            </a:r>
            <a:r>
              <a:rPr lang="en-US" dirty="0"/>
              <a:t>policies (for GET, PUT &amp; DELETE)</a:t>
            </a:r>
          </a:p>
          <a:p>
            <a:pPr lvl="1"/>
            <a:r>
              <a:rPr lang="en-US" dirty="0"/>
              <a:t>Working with </a:t>
            </a:r>
            <a:r>
              <a:rPr lang="en-US" b="1" dirty="0"/>
              <a:t>cached/duplicated</a:t>
            </a:r>
            <a:r>
              <a:rPr lang="en-US" dirty="0"/>
              <a:t> data</a:t>
            </a:r>
          </a:p>
          <a:p>
            <a:pPr lvl="1"/>
            <a:r>
              <a:rPr lang="en-US" b="1" dirty="0"/>
              <a:t>Fallback </a:t>
            </a:r>
            <a:r>
              <a:rPr lang="en-US" dirty="0"/>
              <a:t>logic (like async process/return)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6D58516-CA54-4C53-91B1-29CF907312A6}"/>
              </a:ext>
            </a:extLst>
          </p:cNvPr>
          <p:cNvSpPr/>
          <p:nvPr/>
        </p:nvSpPr>
        <p:spPr>
          <a:xfrm>
            <a:off x="7336264" y="3311551"/>
            <a:ext cx="2198613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Blogging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95D13FE-981E-48B7-AC9C-37203C131AB1}"/>
              </a:ext>
            </a:extLst>
          </p:cNvPr>
          <p:cNvSpPr/>
          <p:nvPr/>
        </p:nvSpPr>
        <p:spPr>
          <a:xfrm>
            <a:off x="7336265" y="2365693"/>
            <a:ext cx="2198614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Identity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295905A-5211-4D74-860B-AE9E56BCC23C}"/>
              </a:ext>
            </a:extLst>
          </p:cNvPr>
          <p:cNvSpPr/>
          <p:nvPr/>
        </p:nvSpPr>
        <p:spPr>
          <a:xfrm>
            <a:off x="7336265" y="4234544"/>
            <a:ext cx="2198614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Product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pic>
        <p:nvPicPr>
          <p:cNvPr id="22" name="Picture 6" descr="Image result for mongodb">
            <a:extLst>
              <a:ext uri="{FF2B5EF4-FFF2-40B4-BE49-F238E27FC236}">
                <a16:creationId xmlns:a16="http://schemas.microsoft.com/office/drawing/2014/main" id="{12CC00FD-B016-4473-A4A0-CA80DF0F2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8741" y="3165833"/>
            <a:ext cx="881543" cy="881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Image result for sql server">
            <a:extLst>
              <a:ext uri="{FF2B5EF4-FFF2-40B4-BE49-F238E27FC236}">
                <a16:creationId xmlns:a16="http://schemas.microsoft.com/office/drawing/2014/main" id="{BB48C95B-7C24-4325-919F-B489514FFE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5017" y="4223856"/>
            <a:ext cx="640673" cy="517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Image result for sql server">
            <a:extLst>
              <a:ext uri="{FF2B5EF4-FFF2-40B4-BE49-F238E27FC236}">
                <a16:creationId xmlns:a16="http://schemas.microsoft.com/office/drawing/2014/main" id="{C46C64FF-9A00-4559-BBDB-7319DCC89C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5017" y="2373186"/>
            <a:ext cx="665267" cy="537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B3C89D24-F4F4-4C3D-9D0D-EA4DB6A3BE06}"/>
              </a:ext>
            </a:extLst>
          </p:cNvPr>
          <p:cNvSpPr/>
          <p:nvPr/>
        </p:nvSpPr>
        <p:spPr>
          <a:xfrm rot="5400000">
            <a:off x="9111433" y="3303866"/>
            <a:ext cx="2415030" cy="5536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/>
              <a:t>Internal Gateway</a:t>
            </a:r>
          </a:p>
        </p:txBody>
      </p:sp>
      <p:pic>
        <p:nvPicPr>
          <p:cNvPr id="27" name="Picture 6" descr="https://camo.githubusercontent.com/c2118a418c5805c899903bc34fcdf471c9edf0d5/687474703a2f2f74687265656d616d6d616c732e636f6d2f696d616765732f6f63656c6f745f6c6f676f2e706e67">
            <a:extLst>
              <a:ext uri="{FF2B5EF4-FFF2-40B4-BE49-F238E27FC236}">
                <a16:creationId xmlns:a16="http://schemas.microsoft.com/office/drawing/2014/main" id="{C7222A85-87AA-43BC-B8B7-2FC0A67A7E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0117062" y="4281515"/>
            <a:ext cx="438647" cy="518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F5C2FFB-326C-4D8F-B8F0-D594647FCB42}"/>
              </a:ext>
            </a:extLst>
          </p:cNvPr>
          <p:cNvCxnSpPr>
            <a:stCxn id="20" idx="3"/>
          </p:cNvCxnSpPr>
          <p:nvPr/>
        </p:nvCxnSpPr>
        <p:spPr>
          <a:xfrm flipV="1">
            <a:off x="9534879" y="2642081"/>
            <a:ext cx="507232" cy="44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CB70533E-5F4C-4C23-B3E9-78FCF373EB0A}"/>
              </a:ext>
            </a:extLst>
          </p:cNvPr>
          <p:cNvCxnSpPr>
            <a:cxnSpLocks/>
            <a:stCxn id="19" idx="3"/>
            <a:endCxn id="26" idx="2"/>
          </p:cNvCxnSpPr>
          <p:nvPr/>
        </p:nvCxnSpPr>
        <p:spPr>
          <a:xfrm flipV="1">
            <a:off x="9534877" y="3580703"/>
            <a:ext cx="507235" cy="7685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886618AA-67ED-47F9-AA18-4736D10542FB}"/>
              </a:ext>
            </a:extLst>
          </p:cNvPr>
          <p:cNvCxnSpPr/>
          <p:nvPr/>
        </p:nvCxnSpPr>
        <p:spPr>
          <a:xfrm flipV="1">
            <a:off x="9528730" y="4511380"/>
            <a:ext cx="507232" cy="44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17091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82BA479B-AB87-45E5-8DC1-1AD7575BB3A5}"/>
              </a:ext>
            </a:extLst>
          </p:cNvPr>
          <p:cNvSpPr/>
          <p:nvPr/>
        </p:nvSpPr>
        <p:spPr>
          <a:xfrm>
            <a:off x="572654" y="2096656"/>
            <a:ext cx="4645891" cy="2456871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9243160-CC8C-4B4E-8EB5-F2971060FD5E}"/>
              </a:ext>
            </a:extLst>
          </p:cNvPr>
          <p:cNvSpPr/>
          <p:nvPr/>
        </p:nvSpPr>
        <p:spPr>
          <a:xfrm>
            <a:off x="6049818" y="2873161"/>
            <a:ext cx="5828145" cy="312124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Part-II: The Implementation</a:t>
            </a:r>
            <a:br>
              <a:rPr lang="en-US" dirty="0"/>
            </a:br>
            <a:r>
              <a:rPr lang="en-US" dirty="0"/>
              <a:t>Dynamic C# API Proxies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B2D266D-D08A-497D-9A3D-D3008AE284A5}"/>
              </a:ext>
            </a:extLst>
          </p:cNvPr>
          <p:cNvSpPr/>
          <p:nvPr/>
        </p:nvSpPr>
        <p:spPr>
          <a:xfrm>
            <a:off x="2583872" y="2214164"/>
            <a:ext cx="2521528" cy="406400"/>
          </a:xfrm>
          <a:prstGeom prst="rect">
            <a:avLst/>
          </a:prstGeom>
          <a:ln w="3810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IProductAppService</a:t>
            </a:r>
            <a:endParaRPr lang="en-US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DA92945-BBFA-4DB4-AE6D-7315080FE5D1}"/>
              </a:ext>
            </a:extLst>
          </p:cNvPr>
          <p:cNvSpPr/>
          <p:nvPr/>
        </p:nvSpPr>
        <p:spPr>
          <a:xfrm>
            <a:off x="2583872" y="3022600"/>
            <a:ext cx="2521528" cy="607291"/>
          </a:xfrm>
          <a:prstGeom prst="rect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Dynamic </a:t>
            </a:r>
            <a:r>
              <a:rPr lang="en-US" sz="1600" dirty="0" err="1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ProductAppService</a:t>
            </a:r>
            <a:r>
              <a:rPr lang="en-US" sz="1600" dirty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Client Proxy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FFC7A67-7D41-4275-9A89-0B242A0D79E0}"/>
              </a:ext>
            </a:extLst>
          </p:cNvPr>
          <p:cNvSpPr/>
          <p:nvPr/>
        </p:nvSpPr>
        <p:spPr>
          <a:xfrm>
            <a:off x="2583871" y="4033047"/>
            <a:ext cx="2521528" cy="40640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IAuthenticator</a:t>
            </a:r>
            <a:endParaRPr lang="en-US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44466D6-F4E0-4F8C-8FD3-016F055C19A2}"/>
              </a:ext>
            </a:extLst>
          </p:cNvPr>
          <p:cNvSpPr/>
          <p:nvPr/>
        </p:nvSpPr>
        <p:spPr>
          <a:xfrm>
            <a:off x="572654" y="5130446"/>
            <a:ext cx="4645891" cy="8639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Authentication Server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B343EA2-4692-462C-9185-9C04CF0EC1BE}"/>
              </a:ext>
            </a:extLst>
          </p:cNvPr>
          <p:cNvSpPr/>
          <p:nvPr/>
        </p:nvSpPr>
        <p:spPr>
          <a:xfrm>
            <a:off x="6183746" y="3022600"/>
            <a:ext cx="2521528" cy="40640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ProductController</a:t>
            </a:r>
            <a:endParaRPr lang="en-US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FA7D0A-A67F-4DF2-851C-4DD0CA25BD62}"/>
              </a:ext>
            </a:extLst>
          </p:cNvPr>
          <p:cNvSpPr/>
          <p:nvPr/>
        </p:nvSpPr>
        <p:spPr>
          <a:xfrm>
            <a:off x="6183746" y="3760792"/>
            <a:ext cx="2521528" cy="406400"/>
          </a:xfrm>
          <a:prstGeom prst="rect">
            <a:avLst/>
          </a:prstGeom>
          <a:ln w="3810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IProductAppService</a:t>
            </a:r>
            <a:endParaRPr lang="en-US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46885F-4126-47C3-AAB7-93AA040253FA}"/>
              </a:ext>
            </a:extLst>
          </p:cNvPr>
          <p:cNvSpPr/>
          <p:nvPr/>
        </p:nvSpPr>
        <p:spPr>
          <a:xfrm>
            <a:off x="6183746" y="4499048"/>
            <a:ext cx="2521528" cy="60729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ProductAppService</a:t>
            </a:r>
            <a:endParaRPr lang="en-US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r>
              <a:rPr lang="en-U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(Real Implementation)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0F5A5DC-0F6D-4428-A3CC-0CCF704DAA8D}"/>
              </a:ext>
            </a:extLst>
          </p:cNvPr>
          <p:cNvSpPr/>
          <p:nvPr/>
        </p:nvSpPr>
        <p:spPr>
          <a:xfrm>
            <a:off x="9238675" y="4599493"/>
            <a:ext cx="2521528" cy="406400"/>
          </a:xfrm>
          <a:prstGeom prst="rect">
            <a:avLst/>
          </a:prstGeom>
          <a:ln w="3810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IProductRepository</a:t>
            </a:r>
            <a:endParaRPr lang="en-US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FB12942-612C-41C8-8EBA-726571B4B14C}"/>
              </a:ext>
            </a:extLst>
          </p:cNvPr>
          <p:cNvSpPr/>
          <p:nvPr/>
        </p:nvSpPr>
        <p:spPr>
          <a:xfrm>
            <a:off x="9598893" y="5375225"/>
            <a:ext cx="1801091" cy="529509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Product DB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8674E29-2C51-47B2-AE22-0EC9C6CABEDD}"/>
              </a:ext>
            </a:extLst>
          </p:cNvPr>
          <p:cNvSpPr/>
          <p:nvPr/>
        </p:nvSpPr>
        <p:spPr>
          <a:xfrm>
            <a:off x="673099" y="2214164"/>
            <a:ext cx="1517074" cy="4064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your code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4AF9C91-ADEE-4FD9-AE4B-00A5D34DA94B}"/>
              </a:ext>
            </a:extLst>
          </p:cNvPr>
          <p:cNvSpPr txBox="1"/>
          <p:nvPr/>
        </p:nvSpPr>
        <p:spPr>
          <a:xfrm>
            <a:off x="572654" y="1709006"/>
            <a:ext cx="1988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Order Microservice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ED3F95B-017F-4E39-8CFB-14075D0864A2}"/>
              </a:ext>
            </a:extLst>
          </p:cNvPr>
          <p:cNvSpPr txBox="1"/>
          <p:nvPr/>
        </p:nvSpPr>
        <p:spPr>
          <a:xfrm>
            <a:off x="6049818" y="2503828"/>
            <a:ext cx="2176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Product Microservice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E1CFE34-D405-4CEA-A897-4786FC1897B7}"/>
              </a:ext>
            </a:extLst>
          </p:cNvPr>
          <p:cNvCxnSpPr>
            <a:stCxn id="17" idx="3"/>
            <a:endCxn id="5" idx="1"/>
          </p:cNvCxnSpPr>
          <p:nvPr/>
        </p:nvCxnSpPr>
        <p:spPr>
          <a:xfrm>
            <a:off x="2190173" y="2417364"/>
            <a:ext cx="39369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268889D-8106-4F3C-B4C0-7A4BFCF48885}"/>
              </a:ext>
            </a:extLst>
          </p:cNvPr>
          <p:cNvCxnSpPr>
            <a:stCxn id="6" idx="0"/>
            <a:endCxn id="5" idx="2"/>
          </p:cNvCxnSpPr>
          <p:nvPr/>
        </p:nvCxnSpPr>
        <p:spPr>
          <a:xfrm flipV="1">
            <a:off x="3844636" y="2620564"/>
            <a:ext cx="0" cy="40203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8067530-B4B0-4A6B-B78E-8A75C126A9BC}"/>
              </a:ext>
            </a:extLst>
          </p:cNvPr>
          <p:cNvCxnSpPr>
            <a:stCxn id="6" idx="2"/>
            <a:endCxn id="7" idx="0"/>
          </p:cNvCxnSpPr>
          <p:nvPr/>
        </p:nvCxnSpPr>
        <p:spPr>
          <a:xfrm flipH="1">
            <a:off x="3844635" y="3629891"/>
            <a:ext cx="1" cy="40315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ABA5D03-D906-471B-ADCA-6172ED81C3D1}"/>
              </a:ext>
            </a:extLst>
          </p:cNvPr>
          <p:cNvCxnSpPr>
            <a:stCxn id="6" idx="3"/>
            <a:endCxn id="10" idx="1"/>
          </p:cNvCxnSpPr>
          <p:nvPr/>
        </p:nvCxnSpPr>
        <p:spPr>
          <a:xfrm flipV="1">
            <a:off x="5105400" y="3225800"/>
            <a:ext cx="1078346" cy="1004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E2467FE7-9F3F-4DFD-A091-E8A810062621}"/>
              </a:ext>
            </a:extLst>
          </p:cNvPr>
          <p:cNvCxnSpPr>
            <a:stCxn id="10" idx="2"/>
            <a:endCxn id="12" idx="0"/>
          </p:cNvCxnSpPr>
          <p:nvPr/>
        </p:nvCxnSpPr>
        <p:spPr>
          <a:xfrm>
            <a:off x="7444510" y="3429000"/>
            <a:ext cx="0" cy="33179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8F97AF2-0313-4BB0-815D-0B34BBE3AD15}"/>
              </a:ext>
            </a:extLst>
          </p:cNvPr>
          <p:cNvCxnSpPr>
            <a:stCxn id="13" idx="0"/>
            <a:endCxn id="12" idx="2"/>
          </p:cNvCxnSpPr>
          <p:nvPr/>
        </p:nvCxnSpPr>
        <p:spPr>
          <a:xfrm flipV="1">
            <a:off x="7444510" y="4167192"/>
            <a:ext cx="0" cy="33185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8AE81F5-B7CA-404F-8F83-C83124FFFDE2}"/>
              </a:ext>
            </a:extLst>
          </p:cNvPr>
          <p:cNvCxnSpPr>
            <a:stCxn id="13" idx="3"/>
            <a:endCxn id="14" idx="1"/>
          </p:cNvCxnSpPr>
          <p:nvPr/>
        </p:nvCxnSpPr>
        <p:spPr>
          <a:xfrm>
            <a:off x="8705274" y="4802693"/>
            <a:ext cx="53340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B99F6F8-07D8-4AF5-8C79-97F7D02D8EC0}"/>
              </a:ext>
            </a:extLst>
          </p:cNvPr>
          <p:cNvCxnSpPr>
            <a:stCxn id="14" idx="2"/>
            <a:endCxn id="15" idx="0"/>
          </p:cNvCxnSpPr>
          <p:nvPr/>
        </p:nvCxnSpPr>
        <p:spPr>
          <a:xfrm>
            <a:off x="10499439" y="5005893"/>
            <a:ext cx="0" cy="36933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57073831-81DC-44CB-8B7A-F70652734EAA}"/>
              </a:ext>
            </a:extLst>
          </p:cNvPr>
          <p:cNvCxnSpPr>
            <a:stCxn id="7" idx="2"/>
          </p:cNvCxnSpPr>
          <p:nvPr/>
        </p:nvCxnSpPr>
        <p:spPr>
          <a:xfrm>
            <a:off x="3844635" y="4439447"/>
            <a:ext cx="0" cy="69099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801C02C9-2534-450A-B4B6-A18336F94F7D}"/>
              </a:ext>
            </a:extLst>
          </p:cNvPr>
          <p:cNvSpPr txBox="1"/>
          <p:nvPr/>
        </p:nvSpPr>
        <p:spPr>
          <a:xfrm>
            <a:off x="3794411" y="4636345"/>
            <a:ext cx="9224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OAuth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682A0E7-E0F9-4857-A958-91B8FCC47822}"/>
              </a:ext>
            </a:extLst>
          </p:cNvPr>
          <p:cNvSpPr txBox="1"/>
          <p:nvPr/>
        </p:nvSpPr>
        <p:spPr>
          <a:xfrm>
            <a:off x="5315522" y="3256177"/>
            <a:ext cx="71351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REST</a:t>
            </a:r>
          </a:p>
          <a:p>
            <a:r>
              <a:rPr lang="en-US" sz="1600" dirty="0"/>
              <a:t>(retry)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0150565-6FBF-485C-A2BE-EEBA70F6D1A3}"/>
              </a:ext>
            </a:extLst>
          </p:cNvPr>
          <p:cNvSpPr/>
          <p:nvPr/>
        </p:nvSpPr>
        <p:spPr>
          <a:xfrm>
            <a:off x="673099" y="3563103"/>
            <a:ext cx="1517074" cy="87067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Http Context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(</a:t>
            </a:r>
            <a:r>
              <a:rPr lang="en-US" sz="1600" dirty="0" err="1">
                <a:solidFill>
                  <a:schemeClr val="tx1"/>
                </a:solidFill>
              </a:rPr>
              <a:t>access_token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4ECDD5C0-8DF3-4835-9E11-DB0A85C06CF0}"/>
              </a:ext>
            </a:extLst>
          </p:cNvPr>
          <p:cNvCxnSpPr>
            <a:stCxn id="7" idx="1"/>
          </p:cNvCxnSpPr>
          <p:nvPr/>
        </p:nvCxnSpPr>
        <p:spPr>
          <a:xfrm flipH="1">
            <a:off x="2190173" y="4236247"/>
            <a:ext cx="393698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D5C04336-49B3-4837-9995-57544D7DF94A}"/>
              </a:ext>
            </a:extLst>
          </p:cNvPr>
          <p:cNvSpPr txBox="1"/>
          <p:nvPr/>
        </p:nvSpPr>
        <p:spPr>
          <a:xfrm>
            <a:off x="3392625" y="3639127"/>
            <a:ext cx="1978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Get auth token</a:t>
            </a:r>
          </a:p>
        </p:txBody>
      </p:sp>
    </p:spTree>
    <p:extLst>
      <p:ext uri="{BB962C8B-B14F-4D97-AF65-F5344CB8AC3E}">
        <p14:creationId xmlns:p14="http://schemas.microsoft.com/office/powerpoint/2010/main" val="23996523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49A51F-A178-41CA-BEC8-253A64F18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E04F2A-218B-4E41-8702-8B3CCE01B1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CCDF6A-AAE5-414F-B3CD-EA6B83D468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037" y="252412"/>
            <a:ext cx="10829925" cy="635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7422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82E95-04E9-479D-9234-86E4C5650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Part-II: The Implementation</a:t>
            </a:r>
            <a:br>
              <a:rPr lang="en-US" dirty="0"/>
            </a:br>
            <a:r>
              <a:rPr lang="en-US" dirty="0"/>
              <a:t>Dynamic C# API Proxies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BC8975-FD85-4056-8ABA-6D124BA11C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9600" dirty="0"/>
              <a:t>SHOW CODE</a:t>
            </a:r>
          </a:p>
        </p:txBody>
      </p:sp>
    </p:spTree>
    <p:extLst>
      <p:ext uri="{BB962C8B-B14F-4D97-AF65-F5344CB8AC3E}">
        <p14:creationId xmlns:p14="http://schemas.microsoft.com/office/powerpoint/2010/main" val="14647389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Part-II: The Implementation</a:t>
            </a:r>
            <a:br>
              <a:rPr lang="en-US" dirty="0"/>
            </a:br>
            <a:r>
              <a:rPr lang="en-US" dirty="0"/>
              <a:t>Asynchronous Communication / Messaging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01664-78EC-413E-9203-DE815F934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3363172"/>
            <a:ext cx="5666232" cy="2969895"/>
          </a:xfrm>
        </p:spPr>
        <p:txBody>
          <a:bodyPr>
            <a:normAutofit/>
          </a:bodyPr>
          <a:lstStyle/>
          <a:p>
            <a:r>
              <a:rPr lang="en-US" dirty="0"/>
              <a:t>Message Broker (e.g. RabbitMQ):</a:t>
            </a:r>
          </a:p>
          <a:p>
            <a:r>
              <a:rPr lang="en-US" dirty="0"/>
              <a:t>Ordered delivery (FIFO)</a:t>
            </a:r>
          </a:p>
          <a:p>
            <a:r>
              <a:rPr lang="en-US" dirty="0"/>
              <a:t>Messaging services may not be online at the same time.</a:t>
            </a:r>
          </a:p>
          <a:p>
            <a:r>
              <a:rPr lang="en-US" dirty="0"/>
              <a:t>Persistent messages / delivery guarantee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934F0DB-6357-4E98-B12D-B06710C11D2F}"/>
              </a:ext>
            </a:extLst>
          </p:cNvPr>
          <p:cNvSpPr/>
          <p:nvPr/>
        </p:nvSpPr>
        <p:spPr>
          <a:xfrm>
            <a:off x="2484596" y="2145479"/>
            <a:ext cx="2524255" cy="75285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Message Broker (queue)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73FAC4B7-5F20-4871-A2CC-F6DE1A71FC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4597" y="2403529"/>
            <a:ext cx="504851" cy="50485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6311CB0-1E12-462B-A716-E8B40B6E6A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9448" y="2403529"/>
            <a:ext cx="504851" cy="50485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11882F4-3385-4618-8142-F4CA5BE511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4299" y="2393484"/>
            <a:ext cx="504851" cy="50485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F3E3EB1-323E-480A-B504-253AC90942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9150" y="2393484"/>
            <a:ext cx="504851" cy="50485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F46636A-7BBB-4E85-BA7D-C4569C97C9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4001" y="2393484"/>
            <a:ext cx="504851" cy="504851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D3018696-79C1-4014-AF98-4158291776FE}"/>
              </a:ext>
            </a:extLst>
          </p:cNvPr>
          <p:cNvSpPr/>
          <p:nvPr/>
        </p:nvSpPr>
        <p:spPr>
          <a:xfrm>
            <a:off x="5381860" y="2145479"/>
            <a:ext cx="1273387" cy="7528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Receiver Service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3A77ECA-1412-4EEF-A32D-D560574B0BD4}"/>
              </a:ext>
            </a:extLst>
          </p:cNvPr>
          <p:cNvSpPr/>
          <p:nvPr/>
        </p:nvSpPr>
        <p:spPr>
          <a:xfrm>
            <a:off x="838200" y="2145479"/>
            <a:ext cx="1273387" cy="7528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Sender Service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5F1DA16-9049-457C-8300-AED8B217349F}"/>
              </a:ext>
            </a:extLst>
          </p:cNvPr>
          <p:cNvCxnSpPr>
            <a:stCxn id="29" idx="3"/>
          </p:cNvCxnSpPr>
          <p:nvPr/>
        </p:nvCxnSpPr>
        <p:spPr>
          <a:xfrm>
            <a:off x="2111587" y="2521907"/>
            <a:ext cx="37300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4" name="Straight Arrow Connector 1023">
            <a:extLst>
              <a:ext uri="{FF2B5EF4-FFF2-40B4-BE49-F238E27FC236}">
                <a16:creationId xmlns:a16="http://schemas.microsoft.com/office/drawing/2014/main" id="{C01BF963-6954-450F-AA38-457ACBB7D638}"/>
              </a:ext>
            </a:extLst>
          </p:cNvPr>
          <p:cNvCxnSpPr>
            <a:stCxn id="14" idx="3"/>
            <a:endCxn id="22" idx="1"/>
          </p:cNvCxnSpPr>
          <p:nvPr/>
        </p:nvCxnSpPr>
        <p:spPr>
          <a:xfrm>
            <a:off x="5008851" y="2521907"/>
            <a:ext cx="37300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48765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Part-II: The Implementation</a:t>
            </a:r>
            <a:br>
              <a:rPr lang="en-US" dirty="0"/>
            </a:br>
            <a:r>
              <a:rPr lang="en-US" dirty="0"/>
              <a:t>Asynchronous Communication / Pub-Sub Msg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01664-78EC-413E-9203-DE815F934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3940832"/>
            <a:ext cx="8207406" cy="2597686"/>
          </a:xfrm>
        </p:spPr>
        <p:txBody>
          <a:bodyPr>
            <a:normAutofit/>
          </a:bodyPr>
          <a:lstStyle/>
          <a:p>
            <a:r>
              <a:rPr lang="en-US" dirty="0"/>
              <a:t>Publish messages to a topic</a:t>
            </a:r>
          </a:p>
          <a:p>
            <a:r>
              <a:rPr lang="en-US" dirty="0"/>
              <a:t>Multiple services may subscribe to same topic</a:t>
            </a:r>
          </a:p>
          <a:p>
            <a:r>
              <a:rPr lang="en-US" dirty="0"/>
              <a:t>Each subscriber gets a copy of each message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934F0DB-6357-4E98-B12D-B06710C11D2F}"/>
              </a:ext>
            </a:extLst>
          </p:cNvPr>
          <p:cNvSpPr/>
          <p:nvPr/>
        </p:nvSpPr>
        <p:spPr>
          <a:xfrm>
            <a:off x="6521503" y="2577487"/>
            <a:ext cx="2524255" cy="75285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Message Broker (queue)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73FAC4B7-5F20-4871-A2CC-F6DE1A71FC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1504" y="2835537"/>
            <a:ext cx="504851" cy="50485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6311CB0-1E12-462B-A716-E8B40B6E6A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6355" y="2835537"/>
            <a:ext cx="504851" cy="50485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11882F4-3385-4618-8142-F4CA5BE511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1206" y="2825492"/>
            <a:ext cx="504851" cy="50485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F3E3EB1-323E-480A-B504-253AC90942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6057" y="2825492"/>
            <a:ext cx="504851" cy="50485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F46636A-7BBB-4E85-BA7D-C4569C97C9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0908" y="2825492"/>
            <a:ext cx="504851" cy="504851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D3018696-79C1-4014-AF98-4158291776FE}"/>
              </a:ext>
            </a:extLst>
          </p:cNvPr>
          <p:cNvSpPr/>
          <p:nvPr/>
        </p:nvSpPr>
        <p:spPr>
          <a:xfrm>
            <a:off x="9859034" y="2103862"/>
            <a:ext cx="1273387" cy="7528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Subscribing Service 1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3A77ECA-1412-4EEF-A32D-D560574B0BD4}"/>
              </a:ext>
            </a:extLst>
          </p:cNvPr>
          <p:cNvSpPr/>
          <p:nvPr/>
        </p:nvSpPr>
        <p:spPr>
          <a:xfrm>
            <a:off x="4590836" y="2577487"/>
            <a:ext cx="1273387" cy="7528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Publishing Service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5F1DA16-9049-457C-8300-AED8B217349F}"/>
              </a:ext>
            </a:extLst>
          </p:cNvPr>
          <p:cNvCxnSpPr>
            <a:cxnSpLocks/>
            <a:stCxn id="29" idx="3"/>
          </p:cNvCxnSpPr>
          <p:nvPr/>
        </p:nvCxnSpPr>
        <p:spPr>
          <a:xfrm>
            <a:off x="5864223" y="2953915"/>
            <a:ext cx="65728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4" name="Straight Arrow Connector 1023">
            <a:extLst>
              <a:ext uri="{FF2B5EF4-FFF2-40B4-BE49-F238E27FC236}">
                <a16:creationId xmlns:a16="http://schemas.microsoft.com/office/drawing/2014/main" id="{C01BF963-6954-450F-AA38-457ACBB7D638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9043975" y="2480290"/>
            <a:ext cx="815059" cy="34869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1274D97A-52A9-4261-B931-2048CD654DC0}"/>
              </a:ext>
            </a:extLst>
          </p:cNvPr>
          <p:cNvSpPr/>
          <p:nvPr/>
        </p:nvSpPr>
        <p:spPr>
          <a:xfrm>
            <a:off x="9855468" y="2960270"/>
            <a:ext cx="1273387" cy="7528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Subscribing Service 1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F1CCE3A9-2E07-489B-9D34-F3A12A35026B}"/>
              </a:ext>
            </a:extLst>
          </p:cNvPr>
          <p:cNvSpPr/>
          <p:nvPr/>
        </p:nvSpPr>
        <p:spPr>
          <a:xfrm>
            <a:off x="9855467" y="3816151"/>
            <a:ext cx="1273387" cy="7528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Subscribing Service N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80ECDF93-4BFE-4709-A583-44A30191F54F}"/>
              </a:ext>
            </a:extLst>
          </p:cNvPr>
          <p:cNvCxnSpPr>
            <a:cxnSpLocks/>
            <a:endCxn id="37" idx="1"/>
          </p:cNvCxnSpPr>
          <p:nvPr/>
        </p:nvCxnSpPr>
        <p:spPr>
          <a:xfrm>
            <a:off x="9042191" y="2965388"/>
            <a:ext cx="813277" cy="37131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79EADF0B-80DD-4E4F-90B3-10435EBB7852}"/>
              </a:ext>
            </a:extLst>
          </p:cNvPr>
          <p:cNvCxnSpPr>
            <a:cxnSpLocks/>
            <a:endCxn id="39" idx="1"/>
          </p:cNvCxnSpPr>
          <p:nvPr/>
        </p:nvCxnSpPr>
        <p:spPr>
          <a:xfrm>
            <a:off x="9038833" y="3076985"/>
            <a:ext cx="816634" cy="111559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19027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Part-II: The Implementation</a:t>
            </a:r>
            <a:br>
              <a:rPr lang="en-US" dirty="0"/>
            </a:br>
            <a:r>
              <a:rPr lang="en-US" dirty="0"/>
              <a:t>Asynchronous Communication / Event Bus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01664-78EC-413E-9203-DE815F934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005788" cy="4351338"/>
          </a:xfrm>
        </p:spPr>
        <p:txBody>
          <a:bodyPr/>
          <a:lstStyle/>
          <a:p>
            <a:pPr marL="0" indent="0">
              <a:buNone/>
            </a:pPr>
            <a:r>
              <a:rPr lang="en-US" u="sng" dirty="0"/>
              <a:t>ABP Infrastructure</a:t>
            </a:r>
          </a:p>
          <a:p>
            <a:r>
              <a:rPr lang="en-US" dirty="0" err="1"/>
              <a:t>IDistributedEventBus</a:t>
            </a:r>
            <a:r>
              <a:rPr lang="en-US" dirty="0"/>
              <a:t> Service</a:t>
            </a:r>
          </a:p>
          <a:p>
            <a:pPr lvl="1"/>
            <a:r>
              <a:rPr lang="en-US" dirty="0"/>
              <a:t>Directly publish an event</a:t>
            </a:r>
          </a:p>
          <a:p>
            <a:r>
              <a:rPr lang="en-US" dirty="0" err="1"/>
              <a:t>AggregateRoot.AddDistributedEvent</a:t>
            </a:r>
            <a:r>
              <a:rPr lang="en-US" dirty="0"/>
              <a:t>()</a:t>
            </a:r>
          </a:p>
          <a:p>
            <a:pPr lvl="1"/>
            <a:r>
              <a:rPr lang="en-US" dirty="0"/>
              <a:t>Publish event on save/update</a:t>
            </a:r>
          </a:p>
          <a:p>
            <a:r>
              <a:rPr lang="en-US" dirty="0"/>
              <a:t>Automatic Events</a:t>
            </a:r>
          </a:p>
          <a:p>
            <a:pPr lvl="1"/>
            <a:r>
              <a:rPr lang="en-US" dirty="0"/>
              <a:t>On Create, Update &amp; Delete of entities</a:t>
            </a:r>
          </a:p>
          <a:p>
            <a:r>
              <a:rPr lang="en-US" dirty="0" err="1"/>
              <a:t>IDistributedEventHandler</a:t>
            </a:r>
            <a:endParaRPr lang="en-US" dirty="0"/>
          </a:p>
          <a:p>
            <a:pPr lvl="1"/>
            <a:r>
              <a:rPr lang="en-US" dirty="0"/>
              <a:t>Subscribe to and handle events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2D258BB-F3D8-4D59-B494-F086E3365AC8}"/>
              </a:ext>
            </a:extLst>
          </p:cNvPr>
          <p:cNvSpPr/>
          <p:nvPr/>
        </p:nvSpPr>
        <p:spPr>
          <a:xfrm>
            <a:off x="7398329" y="3574718"/>
            <a:ext cx="2198613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Blogging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E26D406-6946-4D87-9871-CD41E2504A0B}"/>
              </a:ext>
            </a:extLst>
          </p:cNvPr>
          <p:cNvSpPr/>
          <p:nvPr/>
        </p:nvSpPr>
        <p:spPr>
          <a:xfrm>
            <a:off x="7398330" y="2628860"/>
            <a:ext cx="2198614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Identity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FEEDAD-9B52-4B62-B148-D845E17D47C7}"/>
              </a:ext>
            </a:extLst>
          </p:cNvPr>
          <p:cNvSpPr/>
          <p:nvPr/>
        </p:nvSpPr>
        <p:spPr>
          <a:xfrm>
            <a:off x="7398330" y="4497711"/>
            <a:ext cx="2198614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Product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pic>
        <p:nvPicPr>
          <p:cNvPr id="7" name="Picture 6" descr="Image result for mongodb">
            <a:extLst>
              <a:ext uri="{FF2B5EF4-FFF2-40B4-BE49-F238E27FC236}">
                <a16:creationId xmlns:a16="http://schemas.microsoft.com/office/drawing/2014/main" id="{02F797F8-5757-4FF0-BAC9-3036343ED6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0806" y="3429000"/>
            <a:ext cx="881543" cy="881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Image result for sql server">
            <a:extLst>
              <a:ext uri="{FF2B5EF4-FFF2-40B4-BE49-F238E27FC236}">
                <a16:creationId xmlns:a16="http://schemas.microsoft.com/office/drawing/2014/main" id="{57EBBB3F-B0BC-468E-884A-91DFDE2563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7082" y="4487023"/>
            <a:ext cx="640673" cy="517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Image result for sql server">
            <a:extLst>
              <a:ext uri="{FF2B5EF4-FFF2-40B4-BE49-F238E27FC236}">
                <a16:creationId xmlns:a16="http://schemas.microsoft.com/office/drawing/2014/main" id="{DCA87976-88D3-4812-A7AB-AC56E97363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7082" y="2636353"/>
            <a:ext cx="665267" cy="537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DE8D0E7-9340-4B3F-830E-191D46E9521E}"/>
              </a:ext>
            </a:extLst>
          </p:cNvPr>
          <p:cNvSpPr/>
          <p:nvPr/>
        </p:nvSpPr>
        <p:spPr>
          <a:xfrm rot="5400000" flipH="1">
            <a:off x="9196011" y="3567031"/>
            <a:ext cx="2415031" cy="55367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Event Bus</a:t>
            </a:r>
          </a:p>
        </p:txBody>
      </p:sp>
      <p:pic>
        <p:nvPicPr>
          <p:cNvPr id="11" name="Picture 2" descr="Image result for rabbitmq logo">
            <a:extLst>
              <a:ext uri="{FF2B5EF4-FFF2-40B4-BE49-F238E27FC236}">
                <a16:creationId xmlns:a16="http://schemas.microsoft.com/office/drawing/2014/main" id="{32A984CB-A54C-4764-A76F-65980B2FEC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6575" y="3515332"/>
            <a:ext cx="579284" cy="613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418A7D8-192F-4A34-B2B9-6055A11C1251}"/>
              </a:ext>
            </a:extLst>
          </p:cNvPr>
          <p:cNvSpPr txBox="1"/>
          <p:nvPr/>
        </p:nvSpPr>
        <p:spPr>
          <a:xfrm>
            <a:off x="10678528" y="4160075"/>
            <a:ext cx="7697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RabbitMQ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6334E38-8EC9-4174-A694-0EBAC05D261C}"/>
              </a:ext>
            </a:extLst>
          </p:cNvPr>
          <p:cNvCxnSpPr>
            <a:cxnSpLocks/>
          </p:cNvCxnSpPr>
          <p:nvPr/>
        </p:nvCxnSpPr>
        <p:spPr>
          <a:xfrm>
            <a:off x="9589264" y="2903606"/>
            <a:ext cx="545103" cy="1"/>
          </a:xfrm>
          <a:prstGeom prst="straightConnector1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7BA2F2D-EFA9-4C8E-A032-694115D8A74A}"/>
              </a:ext>
            </a:extLst>
          </p:cNvPr>
          <p:cNvCxnSpPr>
            <a:cxnSpLocks/>
          </p:cNvCxnSpPr>
          <p:nvPr/>
        </p:nvCxnSpPr>
        <p:spPr>
          <a:xfrm flipV="1">
            <a:off x="9596942" y="3869771"/>
            <a:ext cx="529748" cy="7688"/>
          </a:xfrm>
          <a:prstGeom prst="straightConnector1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13FF1DE-EC04-4E51-9407-C92A076CC38A}"/>
              </a:ext>
            </a:extLst>
          </p:cNvPr>
          <p:cNvCxnSpPr>
            <a:cxnSpLocks/>
          </p:cNvCxnSpPr>
          <p:nvPr/>
        </p:nvCxnSpPr>
        <p:spPr>
          <a:xfrm flipV="1">
            <a:off x="9596942" y="4806244"/>
            <a:ext cx="545103" cy="1"/>
          </a:xfrm>
          <a:prstGeom prst="straightConnector1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70673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82E95-04E9-479D-9234-86E4C5650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Part-II: The Implementation</a:t>
            </a:r>
            <a:br>
              <a:rPr lang="en-US" dirty="0"/>
            </a:br>
            <a:r>
              <a:rPr lang="en-US" dirty="0"/>
              <a:t>Asynchronous Communication / Event Bus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BC8975-FD85-4056-8ABA-6D124BA11C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9600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7677947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z="2800" dirty="0"/>
              <a:t>Part-II: The Implementation</a:t>
            </a:r>
            <a:br>
              <a:rPr lang="en-US" dirty="0"/>
            </a:br>
            <a:r>
              <a:rPr lang="en-US" dirty="0"/>
              <a:t>Data Duplication, Synchronization &amp; Lookup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C1553AA-219B-4616-837F-31FDA1E651B9}"/>
              </a:ext>
            </a:extLst>
          </p:cNvPr>
          <p:cNvSpPr/>
          <p:nvPr/>
        </p:nvSpPr>
        <p:spPr>
          <a:xfrm>
            <a:off x="6878212" y="2122416"/>
            <a:ext cx="2198613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Blogging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F6F7EDF-98E1-4E9A-9A56-30F65F354C59}"/>
              </a:ext>
            </a:extLst>
          </p:cNvPr>
          <p:cNvSpPr/>
          <p:nvPr/>
        </p:nvSpPr>
        <p:spPr>
          <a:xfrm>
            <a:off x="9336948" y="2122416"/>
            <a:ext cx="2198614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Identity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pic>
        <p:nvPicPr>
          <p:cNvPr id="9" name="Picture 8" descr="Image result for mongodb">
            <a:extLst>
              <a:ext uri="{FF2B5EF4-FFF2-40B4-BE49-F238E27FC236}">
                <a16:creationId xmlns:a16="http://schemas.microsoft.com/office/drawing/2014/main" id="{14FF3C45-1D2B-4383-A746-B8B59B40D9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0689" y="1976698"/>
            <a:ext cx="881543" cy="881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Image result for sql server">
            <a:extLst>
              <a:ext uri="{FF2B5EF4-FFF2-40B4-BE49-F238E27FC236}">
                <a16:creationId xmlns:a16="http://schemas.microsoft.com/office/drawing/2014/main" id="{E14C1DEA-689D-4E9C-B194-0890F886BB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5700" y="2129909"/>
            <a:ext cx="665267" cy="537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419DB86-BF6E-4436-ADC7-06579516271A}"/>
              </a:ext>
            </a:extLst>
          </p:cNvPr>
          <p:cNvSpPr txBox="1"/>
          <p:nvPr/>
        </p:nvSpPr>
        <p:spPr>
          <a:xfrm>
            <a:off x="6878212" y="2793534"/>
            <a:ext cx="245873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Posts Collection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BlogId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Title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Content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FF0000"/>
                </a:solidFill>
              </a:rPr>
              <a:t>CreatorId</a:t>
            </a:r>
            <a:r>
              <a:rPr lang="en-US" dirty="0">
                <a:solidFill>
                  <a:srgbClr val="FF0000"/>
                </a:solidFill>
              </a:rPr>
              <a:t> (</a:t>
            </a:r>
            <a:r>
              <a:rPr lang="en-US" dirty="0" err="1">
                <a:solidFill>
                  <a:srgbClr val="FF0000"/>
                </a:solidFill>
              </a:rPr>
              <a:t>UserId</a:t>
            </a:r>
            <a:r>
              <a:rPr lang="en-US" dirty="0">
                <a:solidFill>
                  <a:srgbClr val="FF0000"/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ReadCount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ViewCount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…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78B13F-54D8-4505-BB48-5544DE21F13B}"/>
              </a:ext>
            </a:extLst>
          </p:cNvPr>
          <p:cNvSpPr txBox="1"/>
          <p:nvPr/>
        </p:nvSpPr>
        <p:spPr>
          <a:xfrm>
            <a:off x="9336946" y="2785145"/>
            <a:ext cx="245873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Users Table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err="1"/>
              <a:t>UserName</a:t>
            </a: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Email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Name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Surname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Password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TwoFactorEnabled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…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2CBC16BB-CF72-4116-8DBC-D163CA94EA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005788" cy="4351338"/>
          </a:xfrm>
        </p:spPr>
        <p:txBody>
          <a:bodyPr/>
          <a:lstStyle/>
          <a:p>
            <a:pPr marL="0" indent="0">
              <a:buNone/>
            </a:pPr>
            <a:r>
              <a:rPr lang="en-US" u="sng" dirty="0"/>
              <a:t>Requirements</a:t>
            </a:r>
          </a:p>
          <a:p>
            <a:r>
              <a:rPr lang="en-US" sz="2400" dirty="0"/>
              <a:t>Blogging has a single </a:t>
            </a:r>
            <a:r>
              <a:rPr lang="en-US" sz="2400" dirty="0" err="1"/>
              <a:t>UserId</a:t>
            </a:r>
            <a:r>
              <a:rPr lang="en-US" sz="2400" dirty="0"/>
              <a:t> and needs to other info (Name, Surname, Email… </a:t>
            </a:r>
            <a:r>
              <a:rPr lang="en-US" sz="2400" dirty="0" err="1"/>
              <a:t>etc</a:t>
            </a:r>
            <a:r>
              <a:rPr lang="en-US" sz="2400" dirty="0"/>
              <a:t>).</a:t>
            </a:r>
          </a:p>
          <a:p>
            <a:pPr lvl="1"/>
            <a:r>
              <a:rPr lang="en-US" sz="2000" b="1" dirty="0"/>
              <a:t>REST Call</a:t>
            </a:r>
            <a:r>
              <a:rPr lang="en-US" sz="2000" dirty="0"/>
              <a:t>? Can be slow and also leads to a heavy load to the Identity (all services may use it).</a:t>
            </a:r>
          </a:p>
          <a:p>
            <a:r>
              <a:rPr lang="en-US" sz="2400" dirty="0"/>
              <a:t>Blogging service queries all posts and wants to perform a </a:t>
            </a:r>
            <a:r>
              <a:rPr lang="en-US" sz="2400" b="1" dirty="0"/>
              <a:t>join in the database </a:t>
            </a:r>
            <a:r>
              <a:rPr lang="en-US" sz="2400" dirty="0"/>
              <a:t>for a fast result.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0597421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z="2800" dirty="0"/>
              <a:t>Part-II: The Implementation</a:t>
            </a:r>
            <a:br>
              <a:rPr lang="en-US" dirty="0"/>
            </a:br>
            <a:r>
              <a:rPr lang="en-US" dirty="0"/>
              <a:t>Data Duplication, Synchronization &amp; Lookup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C1553AA-219B-4616-837F-31FDA1E651B9}"/>
              </a:ext>
            </a:extLst>
          </p:cNvPr>
          <p:cNvSpPr/>
          <p:nvPr/>
        </p:nvSpPr>
        <p:spPr>
          <a:xfrm>
            <a:off x="838200" y="2686682"/>
            <a:ext cx="5138761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Blogging Microservice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F6F7EDF-98E1-4E9A-9A56-30F65F354C59}"/>
              </a:ext>
            </a:extLst>
          </p:cNvPr>
          <p:cNvSpPr/>
          <p:nvPr/>
        </p:nvSpPr>
        <p:spPr>
          <a:xfrm>
            <a:off x="6965724" y="2686682"/>
            <a:ext cx="2198614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Identity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pic>
        <p:nvPicPr>
          <p:cNvPr id="9" name="Picture 8" descr="Image result for mongodb">
            <a:extLst>
              <a:ext uri="{FF2B5EF4-FFF2-40B4-BE49-F238E27FC236}">
                <a16:creationId xmlns:a16="http://schemas.microsoft.com/office/drawing/2014/main" id="{14FF3C45-1D2B-4383-A746-B8B59B40D9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9032" y="2522298"/>
            <a:ext cx="881543" cy="881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Image result for sql server">
            <a:extLst>
              <a:ext uri="{FF2B5EF4-FFF2-40B4-BE49-F238E27FC236}">
                <a16:creationId xmlns:a16="http://schemas.microsoft.com/office/drawing/2014/main" id="{E14C1DEA-689D-4E9C-B194-0890F886BB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4476" y="2694175"/>
            <a:ext cx="665267" cy="537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419DB86-BF6E-4436-ADC7-06579516271A}"/>
              </a:ext>
            </a:extLst>
          </p:cNvPr>
          <p:cNvSpPr txBox="1"/>
          <p:nvPr/>
        </p:nvSpPr>
        <p:spPr>
          <a:xfrm>
            <a:off x="838201" y="3357800"/>
            <a:ext cx="245873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Posts Collection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BlogId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Title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Content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FF0000"/>
                </a:solidFill>
              </a:rPr>
              <a:t>CreatorId</a:t>
            </a:r>
            <a:r>
              <a:rPr lang="en-US" dirty="0">
                <a:solidFill>
                  <a:srgbClr val="FF0000"/>
                </a:solidFill>
              </a:rPr>
              <a:t> (</a:t>
            </a:r>
            <a:r>
              <a:rPr lang="en-US" dirty="0" err="1">
                <a:solidFill>
                  <a:srgbClr val="FF0000"/>
                </a:solidFill>
              </a:rPr>
              <a:t>UserId</a:t>
            </a:r>
            <a:r>
              <a:rPr lang="en-US" dirty="0">
                <a:solidFill>
                  <a:srgbClr val="FF0000"/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ReadCount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ViewCount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…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78B13F-54D8-4505-BB48-5544DE21F13B}"/>
              </a:ext>
            </a:extLst>
          </p:cNvPr>
          <p:cNvSpPr txBox="1"/>
          <p:nvPr/>
        </p:nvSpPr>
        <p:spPr>
          <a:xfrm>
            <a:off x="6965722" y="3349411"/>
            <a:ext cx="245873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Users Table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err="1"/>
              <a:t>UserName</a:t>
            </a: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Email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Name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Surname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Password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TwoFactorEnabled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…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EC0FA33-CC97-4033-A23C-782726403678}"/>
              </a:ext>
            </a:extLst>
          </p:cNvPr>
          <p:cNvSpPr txBox="1"/>
          <p:nvPr/>
        </p:nvSpPr>
        <p:spPr>
          <a:xfrm>
            <a:off x="3518228" y="3357800"/>
            <a:ext cx="245873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err="1"/>
              <a:t>BlogUsers</a:t>
            </a:r>
            <a:r>
              <a:rPr lang="en-US" u="sng" dirty="0"/>
              <a:t> Collection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UserName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Email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Surname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005EF66-2244-4F69-A3F6-8517E63754EC}"/>
              </a:ext>
            </a:extLst>
          </p:cNvPr>
          <p:cNvCxnSpPr/>
          <p:nvPr/>
        </p:nvCxnSpPr>
        <p:spPr>
          <a:xfrm flipH="1">
            <a:off x="2905365" y="3842328"/>
            <a:ext cx="701964" cy="942109"/>
          </a:xfrm>
          <a:prstGeom prst="straightConnector1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FF4EBF76-1515-4C20-ABD0-0BC8BB42120B}"/>
              </a:ext>
            </a:extLst>
          </p:cNvPr>
          <p:cNvSpPr txBox="1"/>
          <p:nvPr/>
        </p:nvSpPr>
        <p:spPr>
          <a:xfrm>
            <a:off x="2761211" y="4050297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join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A25E921-0C14-41B6-B4F6-2D8CAA842B2D}"/>
              </a:ext>
            </a:extLst>
          </p:cNvPr>
          <p:cNvSpPr txBox="1"/>
          <p:nvPr/>
        </p:nvSpPr>
        <p:spPr>
          <a:xfrm>
            <a:off x="838200" y="1746811"/>
            <a:ext cx="87438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Create a </a:t>
            </a:r>
            <a:r>
              <a:rPr lang="en-US" sz="2800" b="1" dirty="0"/>
              <a:t>local users collection </a:t>
            </a:r>
            <a:r>
              <a:rPr lang="en-US" sz="2800" dirty="0"/>
              <a:t>with only the </a:t>
            </a:r>
            <a:r>
              <a:rPr lang="en-US" sz="2800" b="1" dirty="0"/>
              <a:t>fields needed</a:t>
            </a:r>
            <a:r>
              <a:rPr lang="en-US" sz="2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629340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Part-II: The Implementation</a:t>
            </a:r>
            <a:br>
              <a:rPr lang="en-US" dirty="0"/>
            </a:br>
            <a:r>
              <a:rPr lang="en-US" dirty="0"/>
              <a:t>Data Duplication, Synchronization &amp; Lookup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5679016-6C4A-4916-8643-880DC727525B}"/>
              </a:ext>
            </a:extLst>
          </p:cNvPr>
          <p:cNvSpPr/>
          <p:nvPr/>
        </p:nvSpPr>
        <p:spPr>
          <a:xfrm>
            <a:off x="3387435" y="2586298"/>
            <a:ext cx="2521528" cy="40640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UserLookupService</a:t>
            </a:r>
            <a:endParaRPr lang="en-US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399B40A-231E-4E24-84A6-2E83CA2C8A70}"/>
              </a:ext>
            </a:extLst>
          </p:cNvPr>
          <p:cNvSpPr/>
          <p:nvPr/>
        </p:nvSpPr>
        <p:spPr>
          <a:xfrm>
            <a:off x="7529944" y="2586298"/>
            <a:ext cx="2740892" cy="40640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UserLookupController</a:t>
            </a:r>
            <a:endParaRPr lang="en-US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Picture 5" descr="Image result for mongodb">
            <a:extLst>
              <a:ext uri="{FF2B5EF4-FFF2-40B4-BE49-F238E27FC236}">
                <a16:creationId xmlns:a16="http://schemas.microsoft.com/office/drawing/2014/main" id="{F711B05F-AA03-43F4-B31E-96F4004D6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2200" y="3260136"/>
            <a:ext cx="881543" cy="881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Image result for sql server">
            <a:extLst>
              <a:ext uri="{FF2B5EF4-FFF2-40B4-BE49-F238E27FC236}">
                <a16:creationId xmlns:a16="http://schemas.microsoft.com/office/drawing/2014/main" id="{9067B3B0-A07E-4615-8F71-F8DADA4C8C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8533" y="2789498"/>
            <a:ext cx="665267" cy="537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CBF1ED7-C44D-42AD-BDB6-8554F9920829}"/>
              </a:ext>
            </a:extLst>
          </p:cNvPr>
          <p:cNvSpPr/>
          <p:nvPr/>
        </p:nvSpPr>
        <p:spPr>
          <a:xfrm>
            <a:off x="1064489" y="3411711"/>
            <a:ext cx="2521528" cy="53779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UserSynchronizer</a:t>
            </a:r>
            <a:endParaRPr lang="en-US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r>
              <a:rPr lang="en-US" sz="1400" dirty="0">
                <a:solidFill>
                  <a:schemeClr val="tx1"/>
                </a:solidFill>
                <a:cs typeface="Courier New" panose="02070309020205020404" pitchFamily="49" charset="0"/>
              </a:rPr>
              <a:t>(event handler)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3D8F814-A9F6-4D57-B0E4-9A572A8DD1E7}"/>
              </a:ext>
            </a:extLst>
          </p:cNvPr>
          <p:cNvSpPr/>
          <p:nvPr/>
        </p:nvSpPr>
        <p:spPr>
          <a:xfrm>
            <a:off x="1064489" y="2586298"/>
            <a:ext cx="1854201" cy="406400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PostService</a:t>
            </a:r>
            <a:endParaRPr lang="en-US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0C2B556-F9BD-445C-BB56-9E7FC07E2BF0}"/>
              </a:ext>
            </a:extLst>
          </p:cNvPr>
          <p:cNvSpPr/>
          <p:nvPr/>
        </p:nvSpPr>
        <p:spPr>
          <a:xfrm>
            <a:off x="7529944" y="3454251"/>
            <a:ext cx="2740892" cy="406400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IDistributedEventBus</a:t>
            </a:r>
            <a:endParaRPr lang="en-US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2631392-9FB1-4A5C-834B-209A2FC25FDC}"/>
              </a:ext>
            </a:extLst>
          </p:cNvPr>
          <p:cNvSpPr/>
          <p:nvPr/>
        </p:nvSpPr>
        <p:spPr>
          <a:xfrm flipH="1">
            <a:off x="2805545" y="4924777"/>
            <a:ext cx="5608782" cy="553673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Event Bus</a:t>
            </a:r>
          </a:p>
        </p:txBody>
      </p:sp>
      <p:pic>
        <p:nvPicPr>
          <p:cNvPr id="12" name="Picture 2" descr="Image result for rabbitmq logo">
            <a:extLst>
              <a:ext uri="{FF2B5EF4-FFF2-40B4-BE49-F238E27FC236}">
                <a16:creationId xmlns:a16="http://schemas.microsoft.com/office/drawing/2014/main" id="{CBD2AF8B-8229-4ED9-BB42-4345CD1A55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4392" y="4974266"/>
            <a:ext cx="441499" cy="467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7255A36-A835-452C-A723-6327BCC6C6DA}"/>
              </a:ext>
            </a:extLst>
          </p:cNvPr>
          <p:cNvSpPr txBox="1"/>
          <p:nvPr/>
        </p:nvSpPr>
        <p:spPr>
          <a:xfrm>
            <a:off x="7445891" y="5104507"/>
            <a:ext cx="7697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RabbitMQ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863BE79-79C7-4515-8AE1-7626D812B04D}"/>
              </a:ext>
            </a:extLst>
          </p:cNvPr>
          <p:cNvSpPr/>
          <p:nvPr/>
        </p:nvSpPr>
        <p:spPr>
          <a:xfrm>
            <a:off x="923636" y="2336800"/>
            <a:ext cx="5172364" cy="1804879"/>
          </a:xfrm>
          <a:prstGeom prst="rect">
            <a:avLst/>
          </a:prstGeom>
          <a:noFill/>
          <a:ln w="19050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F597B99-7FBC-45F1-99BD-63D14DD21BC8}"/>
              </a:ext>
            </a:extLst>
          </p:cNvPr>
          <p:cNvSpPr/>
          <p:nvPr/>
        </p:nvSpPr>
        <p:spPr>
          <a:xfrm>
            <a:off x="7389090" y="2336800"/>
            <a:ext cx="4082473" cy="1804879"/>
          </a:xfrm>
          <a:prstGeom prst="rect">
            <a:avLst/>
          </a:prstGeom>
          <a:noFill/>
          <a:ln w="19050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10354D5-DDEE-4266-9207-9806497FDB9B}"/>
              </a:ext>
            </a:extLst>
          </p:cNvPr>
          <p:cNvSpPr txBox="1"/>
          <p:nvPr/>
        </p:nvSpPr>
        <p:spPr>
          <a:xfrm>
            <a:off x="923636" y="1809353"/>
            <a:ext cx="22198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Blogging Service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0B35472-342C-49AF-996B-0168F4FE83E3}"/>
              </a:ext>
            </a:extLst>
          </p:cNvPr>
          <p:cNvSpPr txBox="1"/>
          <p:nvPr/>
        </p:nvSpPr>
        <p:spPr>
          <a:xfrm>
            <a:off x="9310254" y="1809353"/>
            <a:ext cx="21194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Identity Service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8BF96E9-1AC9-457D-B73A-DE209637199E}"/>
              </a:ext>
            </a:extLst>
          </p:cNvPr>
          <p:cNvCxnSpPr>
            <a:stCxn id="9" idx="3"/>
            <a:endCxn id="4" idx="1"/>
          </p:cNvCxnSpPr>
          <p:nvPr/>
        </p:nvCxnSpPr>
        <p:spPr>
          <a:xfrm>
            <a:off x="2918690" y="2789498"/>
            <a:ext cx="4687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7E1F022-32A8-4146-BD4C-17889D64AD2C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5908963" y="2789498"/>
            <a:ext cx="162098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009276B-913E-49C1-A008-8159368BAC7D}"/>
              </a:ext>
            </a:extLst>
          </p:cNvPr>
          <p:cNvCxnSpPr>
            <a:cxnSpLocks/>
          </p:cNvCxnSpPr>
          <p:nvPr/>
        </p:nvCxnSpPr>
        <p:spPr>
          <a:xfrm>
            <a:off x="5342971" y="2992698"/>
            <a:ext cx="0" cy="5817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A8415BA-F853-4D51-9AAA-0BF8B37FE581}"/>
              </a:ext>
            </a:extLst>
          </p:cNvPr>
          <p:cNvCxnSpPr>
            <a:endCxn id="8" idx="2"/>
          </p:cNvCxnSpPr>
          <p:nvPr/>
        </p:nvCxnSpPr>
        <p:spPr>
          <a:xfrm flipH="1" flipV="1">
            <a:off x="2325253" y="3949501"/>
            <a:ext cx="1062182" cy="9752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DFD841B-FD23-40F2-A822-47C336F7F917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3586017" y="3680606"/>
            <a:ext cx="1216892" cy="187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39D9385-30D9-4DBD-95EA-F37BFC14CBB7}"/>
              </a:ext>
            </a:extLst>
          </p:cNvPr>
          <p:cNvCxnSpPr>
            <a:stCxn id="10" idx="2"/>
          </p:cNvCxnSpPr>
          <p:nvPr/>
        </p:nvCxnSpPr>
        <p:spPr>
          <a:xfrm flipH="1">
            <a:off x="7529944" y="3860651"/>
            <a:ext cx="1370446" cy="10641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5DD866C4-6BB5-4514-8B18-8E060F70F282}"/>
              </a:ext>
            </a:extLst>
          </p:cNvPr>
          <p:cNvSpPr txBox="1"/>
          <p:nvPr/>
        </p:nvSpPr>
        <p:spPr>
          <a:xfrm>
            <a:off x="8173699" y="4305659"/>
            <a:ext cx="7168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publish</a:t>
            </a:r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ED4B4A8-DABC-48D4-BFCE-8CF539416610}"/>
              </a:ext>
            </a:extLst>
          </p:cNvPr>
          <p:cNvSpPr txBox="1"/>
          <p:nvPr/>
        </p:nvSpPr>
        <p:spPr>
          <a:xfrm>
            <a:off x="1375619" y="4391177"/>
            <a:ext cx="16175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Subscribe &amp; receive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E6A8ECA-6647-4565-A4D0-459613761EB2}"/>
              </a:ext>
            </a:extLst>
          </p:cNvPr>
          <p:cNvSpPr txBox="1"/>
          <p:nvPr/>
        </p:nvSpPr>
        <p:spPr>
          <a:xfrm>
            <a:off x="6377708" y="2473786"/>
            <a:ext cx="636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REST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5A159BD-D8B4-4502-9A46-3DB3DE07C3A5}"/>
              </a:ext>
            </a:extLst>
          </p:cNvPr>
          <p:cNvSpPr txBox="1"/>
          <p:nvPr/>
        </p:nvSpPr>
        <p:spPr>
          <a:xfrm>
            <a:off x="5353445" y="3096257"/>
            <a:ext cx="11403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Insert/delete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B820E7B-B6D5-4D92-A5C6-C22A12ABDDF7}"/>
              </a:ext>
            </a:extLst>
          </p:cNvPr>
          <p:cNvSpPr txBox="1"/>
          <p:nvPr/>
        </p:nvSpPr>
        <p:spPr>
          <a:xfrm>
            <a:off x="3749539" y="3338643"/>
            <a:ext cx="702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update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50211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82E95-04E9-479D-9234-86E4C5650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Part-II: The Implementation</a:t>
            </a:r>
            <a:br>
              <a:rPr lang="en-US" dirty="0"/>
            </a:br>
            <a:r>
              <a:rPr lang="en-US" dirty="0"/>
              <a:t>Data Duplication, Synchronization &amp; Lookup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BC8975-FD85-4056-8ABA-6D124BA11C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9600" dirty="0"/>
              <a:t>SHOW CODE</a:t>
            </a:r>
          </a:p>
        </p:txBody>
      </p:sp>
    </p:spTree>
    <p:extLst>
      <p:ext uri="{BB962C8B-B14F-4D97-AF65-F5344CB8AC3E}">
        <p14:creationId xmlns:p14="http://schemas.microsoft.com/office/powerpoint/2010/main" val="10045586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Part-II: The Implementation</a:t>
            </a:r>
            <a:br>
              <a:rPr lang="en-US" dirty="0"/>
            </a:br>
            <a:r>
              <a:rPr lang="en-US" dirty="0"/>
              <a:t>Authorization &amp; Permission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01664-78EC-413E-9203-DE815F934B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process of </a:t>
            </a:r>
            <a:r>
              <a:rPr lang="en-US" b="1" dirty="0"/>
              <a:t>giving permission to a user or client</a:t>
            </a:r>
            <a:r>
              <a:rPr lang="en-US" dirty="0"/>
              <a:t> to perform specific actions in the system.</a:t>
            </a:r>
          </a:p>
          <a:p>
            <a:pPr lvl="1"/>
            <a:r>
              <a:rPr lang="en-US" dirty="0"/>
              <a:t>Examples: “Create a product”, “Show a report”, “Delete a user”…</a:t>
            </a:r>
          </a:p>
          <a:p>
            <a:r>
              <a:rPr lang="en-US" dirty="0"/>
              <a:t>Permissions are </a:t>
            </a:r>
            <a:r>
              <a:rPr lang="en-US" b="1" dirty="0"/>
              <a:t>not stored</a:t>
            </a:r>
            <a:r>
              <a:rPr lang="en-US" dirty="0"/>
              <a:t> in the access token!</a:t>
            </a:r>
          </a:p>
          <a:p>
            <a:pPr lvl="1"/>
            <a:r>
              <a:rPr lang="en-US" dirty="0"/>
              <a:t>Access tokens are sent in </a:t>
            </a:r>
            <a:r>
              <a:rPr lang="en-US" b="1" dirty="0"/>
              <a:t>every request</a:t>
            </a:r>
            <a:r>
              <a:rPr lang="en-US" dirty="0"/>
              <a:t>, so we want to keep it small</a:t>
            </a:r>
          </a:p>
          <a:p>
            <a:pPr lvl="1"/>
            <a:r>
              <a:rPr lang="en-US" dirty="0"/>
              <a:t>Access tokens have relatively </a:t>
            </a:r>
            <a:r>
              <a:rPr lang="en-US" b="1" dirty="0"/>
              <a:t>long lifetime</a:t>
            </a:r>
            <a:r>
              <a:rPr lang="en-US" dirty="0"/>
              <a:t>, but permissions may change more frequently</a:t>
            </a:r>
          </a:p>
        </p:txBody>
      </p:sp>
    </p:spTree>
    <p:extLst>
      <p:ext uri="{BB962C8B-B14F-4D97-AF65-F5344CB8AC3E}">
        <p14:creationId xmlns:p14="http://schemas.microsoft.com/office/powerpoint/2010/main" val="35028444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950D4CB-49E6-44E2-8A24-7CDDCA6375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8742" y="557845"/>
            <a:ext cx="6813958" cy="593503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69EAD3C-0414-49BD-B0EE-0EC8222577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ASP.NET Boilerplate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F4C7D6-8932-4AC6-8C0F-F81662BC50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6.000+ stars on GitHub</a:t>
            </a:r>
          </a:p>
          <a:p>
            <a:r>
              <a:rPr lang="en-US" dirty="0"/>
              <a:t>1.000.000+ downloads on </a:t>
            </a:r>
            <a:r>
              <a:rPr lang="en-US" dirty="0" err="1"/>
              <a:t>Nuget</a:t>
            </a:r>
            <a:endParaRPr lang="en-US" dirty="0"/>
          </a:p>
          <a:p>
            <a:r>
              <a:rPr lang="en-US" dirty="0"/>
              <a:t>Visit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https://</a:t>
            </a:r>
            <a:r>
              <a:rPr lang="en-US" b="1" i="1" dirty="0"/>
              <a:t>aspnetboilerplate.com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93DB1E3-BE03-4355-86D9-DA5CC2D13C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525360"/>
            <a:ext cx="5026109" cy="2295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6691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Part-II: The Implementation</a:t>
            </a:r>
            <a:br>
              <a:rPr lang="en-US" dirty="0"/>
            </a:br>
            <a:r>
              <a:rPr lang="en-US" dirty="0"/>
              <a:t>Authorization &amp; Permission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01664-78EC-413E-9203-DE815F934B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ABP has a permission system where any module or service can </a:t>
            </a:r>
            <a:r>
              <a:rPr lang="en-US" b="1" dirty="0"/>
              <a:t>define</a:t>
            </a:r>
            <a:r>
              <a:rPr lang="en-US" dirty="0"/>
              <a:t> and </a:t>
            </a:r>
            <a:r>
              <a:rPr lang="en-US" b="1" dirty="0"/>
              <a:t>check</a:t>
            </a:r>
            <a:r>
              <a:rPr lang="en-US" dirty="0"/>
              <a:t> permissions.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CB9509-B2D4-445E-8FF1-AC471D0940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159" y="2915226"/>
            <a:ext cx="9696583" cy="3396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40211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Part-II: The Implementation</a:t>
            </a:r>
            <a:br>
              <a:rPr lang="en-US" dirty="0"/>
            </a:br>
            <a:r>
              <a:rPr lang="en-US" dirty="0"/>
              <a:t>Authorization &amp; Permission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01664-78EC-413E-9203-DE815F934B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ABP has a permission system where any module or service can </a:t>
            </a:r>
            <a:r>
              <a:rPr lang="en-US" b="1" dirty="0"/>
              <a:t>define</a:t>
            </a:r>
            <a:r>
              <a:rPr lang="en-US" dirty="0"/>
              <a:t> and </a:t>
            </a:r>
            <a:r>
              <a:rPr lang="en-US" b="1" dirty="0"/>
              <a:t>check</a:t>
            </a:r>
            <a:r>
              <a:rPr lang="en-US" dirty="0"/>
              <a:t> permissions.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CABA7E-22B0-48DE-A33E-72C539AF53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1699" y="2788323"/>
            <a:ext cx="7711066" cy="3704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71368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Part-II: The Implementation</a:t>
            </a:r>
            <a:br>
              <a:rPr lang="en-US" dirty="0"/>
            </a:br>
            <a:r>
              <a:rPr lang="en-US" dirty="0"/>
              <a:t>Authorization &amp; Permission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01664-78EC-413E-9203-DE815F934B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ABP has a permission system where any module or service can </a:t>
            </a:r>
            <a:r>
              <a:rPr lang="en-US" b="1" dirty="0"/>
              <a:t>define</a:t>
            </a:r>
            <a:r>
              <a:rPr lang="en-US" dirty="0"/>
              <a:t> and </a:t>
            </a:r>
            <a:r>
              <a:rPr lang="en-US" b="1" dirty="0"/>
              <a:t>check</a:t>
            </a:r>
            <a:r>
              <a:rPr lang="en-US" dirty="0"/>
              <a:t> permissions.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F31FC9-26E6-406A-8EB1-3F27E3CACB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621" y="2879291"/>
            <a:ext cx="6816110" cy="24777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9C39285-2B74-4B3D-BAF7-E394B7F61B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3050" y="5357000"/>
            <a:ext cx="6229350" cy="109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3622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B674ED9F-5B08-42DE-AC21-F6D6BE89D266}"/>
              </a:ext>
            </a:extLst>
          </p:cNvPr>
          <p:cNvCxnSpPr>
            <a:stCxn id="44" idx="0"/>
          </p:cNvCxnSpPr>
          <p:nvPr/>
        </p:nvCxnSpPr>
        <p:spPr>
          <a:xfrm flipH="1" flipV="1">
            <a:off x="2133601" y="2634264"/>
            <a:ext cx="16206" cy="2150262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93B269CE-1169-4EC5-9EFC-700DA7BD6E1C}"/>
              </a:ext>
            </a:extLst>
          </p:cNvPr>
          <p:cNvCxnSpPr>
            <a:cxnSpLocks/>
          </p:cNvCxnSpPr>
          <p:nvPr/>
        </p:nvCxnSpPr>
        <p:spPr>
          <a:xfrm flipH="1" flipV="1">
            <a:off x="6319558" y="2634264"/>
            <a:ext cx="733752" cy="1573638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Part-II: The Implementation</a:t>
            </a:r>
            <a:br>
              <a:rPr lang="en-US" dirty="0"/>
            </a:br>
            <a:r>
              <a:rPr lang="en-US" dirty="0"/>
              <a:t>Service-to-Service Calls / Access Tokens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429B87C-235C-4F1B-AEEF-94D29E455812}"/>
              </a:ext>
            </a:extLst>
          </p:cNvPr>
          <p:cNvSpPr/>
          <p:nvPr/>
        </p:nvSpPr>
        <p:spPr>
          <a:xfrm>
            <a:off x="1386409" y="4784526"/>
            <a:ext cx="1526796" cy="55367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Public Web Site</a:t>
            </a:r>
          </a:p>
          <a:p>
            <a:pPr algn="ctr"/>
            <a:r>
              <a:rPr lang="en-US" sz="1600" dirty="0"/>
              <a:t>(MVC)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2AB1A97D-94B6-4AC0-B5A3-EA47F8E5C65A}"/>
              </a:ext>
            </a:extLst>
          </p:cNvPr>
          <p:cNvSpPr/>
          <p:nvPr/>
        </p:nvSpPr>
        <p:spPr>
          <a:xfrm>
            <a:off x="3947866" y="4784526"/>
            <a:ext cx="1902690" cy="5536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Public Web Site</a:t>
            </a:r>
          </a:p>
          <a:p>
            <a:r>
              <a:rPr lang="en-US" sz="1600" dirty="0"/>
              <a:t>Gateway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926B2301-33A5-4A60-9927-23CF76698FED}"/>
              </a:ext>
            </a:extLst>
          </p:cNvPr>
          <p:cNvSpPr/>
          <p:nvPr/>
        </p:nvSpPr>
        <p:spPr>
          <a:xfrm>
            <a:off x="6885885" y="4207902"/>
            <a:ext cx="2198613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Blogging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DC1FBE7-6879-491F-A949-85D59C847360}"/>
              </a:ext>
            </a:extLst>
          </p:cNvPr>
          <p:cNvSpPr/>
          <p:nvPr/>
        </p:nvSpPr>
        <p:spPr>
          <a:xfrm>
            <a:off x="6885886" y="3031136"/>
            <a:ext cx="2198614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Identity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06725C9-3DD0-4D45-BC78-1764C5910D60}"/>
              </a:ext>
            </a:extLst>
          </p:cNvPr>
          <p:cNvSpPr/>
          <p:nvPr/>
        </p:nvSpPr>
        <p:spPr>
          <a:xfrm>
            <a:off x="6885886" y="5130895"/>
            <a:ext cx="2198614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Product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66489A01-8087-4E89-A7BA-19495E97C4AD}"/>
              </a:ext>
            </a:extLst>
          </p:cNvPr>
          <p:cNvSpPr/>
          <p:nvPr/>
        </p:nvSpPr>
        <p:spPr>
          <a:xfrm>
            <a:off x="1402615" y="2080591"/>
            <a:ext cx="7681884" cy="55367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Authentication Server</a:t>
            </a:r>
          </a:p>
        </p:txBody>
      </p:sp>
      <p:pic>
        <p:nvPicPr>
          <p:cNvPr id="51" name="Picture 6" descr="Image result for mongodb">
            <a:extLst>
              <a:ext uri="{FF2B5EF4-FFF2-40B4-BE49-F238E27FC236}">
                <a16:creationId xmlns:a16="http://schemas.microsoft.com/office/drawing/2014/main" id="{510F4994-4456-462D-96BD-379B048ED5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8362" y="4062184"/>
            <a:ext cx="881543" cy="881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4" descr="Image result for sql server">
            <a:extLst>
              <a:ext uri="{FF2B5EF4-FFF2-40B4-BE49-F238E27FC236}">
                <a16:creationId xmlns:a16="http://schemas.microsoft.com/office/drawing/2014/main" id="{F98918D7-7E79-4376-AD9E-AA29F4FC70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4638" y="5120207"/>
            <a:ext cx="640673" cy="517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4" descr="Image result for sql server">
            <a:extLst>
              <a:ext uri="{FF2B5EF4-FFF2-40B4-BE49-F238E27FC236}">
                <a16:creationId xmlns:a16="http://schemas.microsoft.com/office/drawing/2014/main" id="{F1E28E33-2BBE-49A0-A6D7-0F5BF7EC59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4638" y="3038629"/>
            <a:ext cx="665267" cy="537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4" descr="Image result for identityserver logo">
            <a:extLst>
              <a:ext uri="{FF2B5EF4-FFF2-40B4-BE49-F238E27FC236}">
                <a16:creationId xmlns:a16="http://schemas.microsoft.com/office/drawing/2014/main" id="{9A24F75E-8442-4B93-83AF-AF4F9A7426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2831" y="2110670"/>
            <a:ext cx="652281" cy="492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6" descr="https://camo.githubusercontent.com/c2118a418c5805c899903bc34fcdf471c9edf0d5/687474703a2f2f74687265656d616d6d616c732e636f6d2f696d616765732f6f63656c6f745f6c6f676f2e706e67">
            <a:extLst>
              <a:ext uri="{FF2B5EF4-FFF2-40B4-BE49-F238E27FC236}">
                <a16:creationId xmlns:a16="http://schemas.microsoft.com/office/drawing/2014/main" id="{1594ADA8-470B-49B0-B32C-22064C7685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9058" y="4801513"/>
            <a:ext cx="438647" cy="518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" name="Rectangle 60">
            <a:extLst>
              <a:ext uri="{FF2B5EF4-FFF2-40B4-BE49-F238E27FC236}">
                <a16:creationId xmlns:a16="http://schemas.microsoft.com/office/drawing/2014/main" id="{6D31457E-1717-409B-B51A-EE13DD1CAC8E}"/>
              </a:ext>
            </a:extLst>
          </p:cNvPr>
          <p:cNvSpPr/>
          <p:nvPr/>
        </p:nvSpPr>
        <p:spPr>
          <a:xfrm rot="5400000">
            <a:off x="8970767" y="4081016"/>
            <a:ext cx="2653433" cy="5536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Internal Gateway</a:t>
            </a:r>
          </a:p>
        </p:txBody>
      </p:sp>
      <p:pic>
        <p:nvPicPr>
          <p:cNvPr id="62" name="Picture 6" descr="https://camo.githubusercontent.com/c2118a418c5805c899903bc34fcdf471c9edf0d5/687474703a2f2f74687265656d616d6d616c732e636f6d2f696d616765732f6f63656c6f745f6c6f676f2e706e67">
            <a:extLst>
              <a:ext uri="{FF2B5EF4-FFF2-40B4-BE49-F238E27FC236}">
                <a16:creationId xmlns:a16="http://schemas.microsoft.com/office/drawing/2014/main" id="{C6B857A2-09F0-4456-901D-CB9C237B00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0087397" y="5176039"/>
            <a:ext cx="438647" cy="518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3C06FFCD-97B1-4C8F-BB87-DCEB8B486883}"/>
              </a:ext>
            </a:extLst>
          </p:cNvPr>
          <p:cNvCxnSpPr>
            <a:stCxn id="46" idx="3"/>
            <a:endCxn id="47" idx="1"/>
          </p:cNvCxnSpPr>
          <p:nvPr/>
        </p:nvCxnSpPr>
        <p:spPr>
          <a:xfrm flipV="1">
            <a:off x="5850556" y="4484739"/>
            <a:ext cx="1035329" cy="576624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8B510CCF-8952-4E4B-B6EB-BC2566DA4B21}"/>
              </a:ext>
            </a:extLst>
          </p:cNvPr>
          <p:cNvCxnSpPr>
            <a:cxnSpLocks/>
            <a:stCxn id="46" idx="3"/>
            <a:endCxn id="49" idx="1"/>
          </p:cNvCxnSpPr>
          <p:nvPr/>
        </p:nvCxnSpPr>
        <p:spPr>
          <a:xfrm>
            <a:off x="5850556" y="5061363"/>
            <a:ext cx="1035330" cy="346369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9DDEEEB8-1FDC-4765-A0C2-31BC16B4EB14}"/>
              </a:ext>
            </a:extLst>
          </p:cNvPr>
          <p:cNvCxnSpPr>
            <a:stCxn id="44" idx="3"/>
            <a:endCxn id="46" idx="1"/>
          </p:cNvCxnSpPr>
          <p:nvPr/>
        </p:nvCxnSpPr>
        <p:spPr>
          <a:xfrm>
            <a:off x="2913205" y="5061363"/>
            <a:ext cx="103466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51A1933C-390B-4F07-9E9C-6E6E1E0438F0}"/>
              </a:ext>
            </a:extLst>
          </p:cNvPr>
          <p:cNvSpPr txBox="1"/>
          <p:nvPr/>
        </p:nvSpPr>
        <p:spPr>
          <a:xfrm>
            <a:off x="5434084" y="3421083"/>
            <a:ext cx="15399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Authenticate</a:t>
            </a:r>
          </a:p>
          <a:p>
            <a:r>
              <a:rPr lang="en-US" sz="1400" dirty="0"/>
              <a:t>(client secret flow)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E4CF09C1-6F1C-49D9-B70A-07F4CBF3145D}"/>
              </a:ext>
            </a:extLst>
          </p:cNvPr>
          <p:cNvSpPr txBox="1"/>
          <p:nvPr/>
        </p:nvSpPr>
        <p:spPr>
          <a:xfrm>
            <a:off x="2079473" y="3415353"/>
            <a:ext cx="13974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Authenticate</a:t>
            </a:r>
          </a:p>
          <a:p>
            <a:r>
              <a:rPr lang="en-US" sz="1400" dirty="0"/>
              <a:t>(implicit flow)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CD730353-00E6-46A5-8F28-7997FB5688B2}"/>
              </a:ext>
            </a:extLst>
          </p:cNvPr>
          <p:cNvSpPr txBox="1"/>
          <p:nvPr/>
        </p:nvSpPr>
        <p:spPr>
          <a:xfrm>
            <a:off x="3091748" y="4991409"/>
            <a:ext cx="6527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access</a:t>
            </a:r>
          </a:p>
          <a:p>
            <a:r>
              <a:rPr lang="en-US" sz="1400" dirty="0"/>
              <a:t>token</a:t>
            </a:r>
            <a:endParaRPr lang="en-US" sz="1100" dirty="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666B6F0D-8789-4A17-ABC6-877EA841F9E2}"/>
              </a:ext>
            </a:extLst>
          </p:cNvPr>
          <p:cNvSpPr txBox="1"/>
          <p:nvPr/>
        </p:nvSpPr>
        <p:spPr>
          <a:xfrm>
            <a:off x="5980579" y="5188758"/>
            <a:ext cx="6527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access</a:t>
            </a:r>
          </a:p>
          <a:p>
            <a:r>
              <a:rPr lang="en-US" sz="1400" dirty="0"/>
              <a:t>token</a:t>
            </a:r>
            <a:endParaRPr lang="en-US" sz="1100" dirty="0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7074E38C-8B86-4575-AAE2-F785EDB527DA}"/>
              </a:ext>
            </a:extLst>
          </p:cNvPr>
          <p:cNvSpPr txBox="1"/>
          <p:nvPr/>
        </p:nvSpPr>
        <p:spPr>
          <a:xfrm>
            <a:off x="5943674" y="4279531"/>
            <a:ext cx="6527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access</a:t>
            </a:r>
          </a:p>
          <a:p>
            <a:r>
              <a:rPr lang="en-US" sz="1400" dirty="0"/>
              <a:t>token</a:t>
            </a:r>
            <a:endParaRPr lang="en-US" sz="1100" dirty="0"/>
          </a:p>
        </p:txBody>
      </p: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74C25798-4750-4B9A-991C-464773FDA962}"/>
              </a:ext>
            </a:extLst>
          </p:cNvPr>
          <p:cNvCxnSpPr>
            <a:stCxn id="48" idx="3"/>
          </p:cNvCxnSpPr>
          <p:nvPr/>
        </p:nvCxnSpPr>
        <p:spPr>
          <a:xfrm flipV="1">
            <a:off x="9084500" y="3307524"/>
            <a:ext cx="936147" cy="44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96177790-CB5D-4654-B9F3-281899CD5D60}"/>
              </a:ext>
            </a:extLst>
          </p:cNvPr>
          <p:cNvCxnSpPr/>
          <p:nvPr/>
        </p:nvCxnSpPr>
        <p:spPr>
          <a:xfrm flipV="1">
            <a:off x="9089503" y="4502955"/>
            <a:ext cx="936147" cy="44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3E0A1DD9-0CB5-4685-AD2A-33216B71C40D}"/>
              </a:ext>
            </a:extLst>
          </p:cNvPr>
          <p:cNvCxnSpPr/>
          <p:nvPr/>
        </p:nvCxnSpPr>
        <p:spPr>
          <a:xfrm flipV="1">
            <a:off x="9076300" y="5421550"/>
            <a:ext cx="936147" cy="44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id="{6492B7E1-68B5-403C-9D49-8A183A4266C1}"/>
              </a:ext>
            </a:extLst>
          </p:cNvPr>
          <p:cNvSpPr txBox="1"/>
          <p:nvPr/>
        </p:nvSpPr>
        <p:spPr>
          <a:xfrm>
            <a:off x="9208403" y="4468189"/>
            <a:ext cx="6527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access</a:t>
            </a:r>
          </a:p>
          <a:p>
            <a:r>
              <a:rPr lang="en-US" sz="1400" dirty="0"/>
              <a:t>token</a:t>
            </a:r>
            <a:endParaRPr lang="en-US" sz="1100" dirty="0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9E8A4F99-6C1C-46F0-ADAF-2AA302E4ED8F}"/>
              </a:ext>
            </a:extLst>
          </p:cNvPr>
          <p:cNvSpPr txBox="1"/>
          <p:nvPr/>
        </p:nvSpPr>
        <p:spPr>
          <a:xfrm>
            <a:off x="9237881" y="5338199"/>
            <a:ext cx="6527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access</a:t>
            </a:r>
          </a:p>
          <a:p>
            <a:r>
              <a:rPr lang="en-US" sz="1400" dirty="0"/>
              <a:t>token</a:t>
            </a:r>
            <a:endParaRPr lang="en-US" sz="1100" dirty="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C237D48D-A02B-4EE7-BD84-AA2D6F42632D}"/>
              </a:ext>
            </a:extLst>
          </p:cNvPr>
          <p:cNvSpPr txBox="1"/>
          <p:nvPr/>
        </p:nvSpPr>
        <p:spPr>
          <a:xfrm>
            <a:off x="9237880" y="3243826"/>
            <a:ext cx="6527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access</a:t>
            </a:r>
          </a:p>
          <a:p>
            <a:r>
              <a:rPr lang="en-US" sz="1400" dirty="0"/>
              <a:t>token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07443412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Part-II: The Implementation</a:t>
            </a:r>
            <a:br>
              <a:rPr lang="en-US" dirty="0"/>
            </a:br>
            <a:r>
              <a:rPr lang="en-US" dirty="0"/>
              <a:t>Service-to-Service Calls / Access Tokens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3D7A37-34F6-4CC0-B7AA-96F159F224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7595" y="1814801"/>
            <a:ext cx="5725968" cy="4346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77248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Part-II: The Implementation</a:t>
            </a:r>
            <a:br>
              <a:rPr lang="en-US" dirty="0"/>
            </a:br>
            <a:r>
              <a:rPr lang="en-US" dirty="0"/>
              <a:t>Transaction Problem on Publishing Events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4ECA5B3-22C8-4304-B1FA-20354FA80123}"/>
              </a:ext>
            </a:extLst>
          </p:cNvPr>
          <p:cNvSpPr/>
          <p:nvPr/>
        </p:nvSpPr>
        <p:spPr>
          <a:xfrm flipH="1">
            <a:off x="8525396" y="5679940"/>
            <a:ext cx="2828404" cy="553673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Event Bus</a:t>
            </a:r>
          </a:p>
        </p:txBody>
      </p:sp>
      <p:pic>
        <p:nvPicPr>
          <p:cNvPr id="7" name="Picture 2" descr="Image result for rabbitmq logo">
            <a:extLst>
              <a:ext uri="{FF2B5EF4-FFF2-40B4-BE49-F238E27FC236}">
                <a16:creationId xmlns:a16="http://schemas.microsoft.com/office/drawing/2014/main" id="{D2A6FF09-2B84-48DD-9FB5-8FB4AC47F4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2538" y="5729429"/>
            <a:ext cx="441499" cy="467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4855AA1-7BCE-4257-AE59-5F0B8D9542FA}"/>
              </a:ext>
            </a:extLst>
          </p:cNvPr>
          <p:cNvSpPr txBox="1"/>
          <p:nvPr/>
        </p:nvSpPr>
        <p:spPr>
          <a:xfrm>
            <a:off x="10584037" y="5859670"/>
            <a:ext cx="76976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RabbitMQ</a:t>
            </a:r>
          </a:p>
        </p:txBody>
      </p:sp>
      <p:pic>
        <p:nvPicPr>
          <p:cNvPr id="9" name="Picture 4" descr="Image result for sql server">
            <a:extLst>
              <a:ext uri="{FF2B5EF4-FFF2-40B4-BE49-F238E27FC236}">
                <a16:creationId xmlns:a16="http://schemas.microsoft.com/office/drawing/2014/main" id="{918ADB82-8FC0-44D1-ABC4-1370927FE9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7211" y="5276245"/>
            <a:ext cx="1176732" cy="951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0A14981-C744-4860-A25B-DF493314ED80}"/>
              </a:ext>
            </a:extLst>
          </p:cNvPr>
          <p:cNvSpPr/>
          <p:nvPr/>
        </p:nvSpPr>
        <p:spPr>
          <a:xfrm>
            <a:off x="6961047" y="4722572"/>
            <a:ext cx="2580282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</a:rPr>
              <a:t>Product Microservice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215069D-9BFD-4454-8D1B-1EF2EB1E6700}"/>
              </a:ext>
            </a:extLst>
          </p:cNvPr>
          <p:cNvCxnSpPr>
            <a:stCxn id="10" idx="2"/>
            <a:endCxn id="6" idx="0"/>
          </p:cNvCxnSpPr>
          <p:nvPr/>
        </p:nvCxnSpPr>
        <p:spPr>
          <a:xfrm>
            <a:off x="8251188" y="5276245"/>
            <a:ext cx="1688410" cy="40369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677970E-7C0D-4797-89FE-BEB1105D249D}"/>
              </a:ext>
            </a:extLst>
          </p:cNvPr>
          <p:cNvCxnSpPr>
            <a:cxnSpLocks/>
            <a:stCxn id="10" idx="2"/>
            <a:endCxn id="9" idx="3"/>
          </p:cNvCxnSpPr>
          <p:nvPr/>
        </p:nvCxnSpPr>
        <p:spPr>
          <a:xfrm flipH="1">
            <a:off x="6823943" y="5276245"/>
            <a:ext cx="1427245" cy="47562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1C17FD58-E4A4-4AB3-BAF5-374CB6445A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4711" y="1666203"/>
            <a:ext cx="9525000" cy="3019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71006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Part-II: The Implementation</a:t>
            </a:r>
            <a:br>
              <a:rPr lang="en-US" dirty="0"/>
            </a:br>
            <a:r>
              <a:rPr lang="en-US" dirty="0"/>
              <a:t>Transaction Problem on Publishing Events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E702CE7-A999-4CA2-B830-3DBC4C4339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b="1" u="sng" dirty="0"/>
              <a:t>Solution 1</a:t>
            </a:r>
            <a:r>
              <a:rPr lang="en-US" dirty="0"/>
              <a:t>: Use </a:t>
            </a:r>
            <a:r>
              <a:rPr lang="en-US" b="1" dirty="0"/>
              <a:t>CQRS &amp; Event Sourcing</a:t>
            </a:r>
            <a:r>
              <a:rPr lang="en-US" dirty="0"/>
              <a:t> architecture which naturally solves this problem, but it has additional costs.</a:t>
            </a:r>
          </a:p>
          <a:p>
            <a:r>
              <a:rPr lang="en-US" b="1" u="sng" dirty="0"/>
              <a:t>Solution 2</a:t>
            </a:r>
            <a:r>
              <a:rPr lang="en-US" dirty="0"/>
              <a:t>: Save the event to the main database, in the same transaction with the entity insert, then publish the event by a </a:t>
            </a:r>
            <a:r>
              <a:rPr lang="en-US" b="1" dirty="0"/>
              <a:t>background task</a:t>
            </a:r>
            <a:r>
              <a:rPr lang="en-US" dirty="0"/>
              <a:t>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B0712DD-2C98-47DF-99AF-A2FF98B49004}"/>
              </a:ext>
            </a:extLst>
          </p:cNvPr>
          <p:cNvSpPr/>
          <p:nvPr/>
        </p:nvSpPr>
        <p:spPr>
          <a:xfrm>
            <a:off x="2907576" y="4038285"/>
            <a:ext cx="2521528" cy="40640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ProductAppService</a:t>
            </a:r>
            <a:endParaRPr lang="en-US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5" name="Picture 4" descr="Image result for sql server">
            <a:extLst>
              <a:ext uri="{FF2B5EF4-FFF2-40B4-BE49-F238E27FC236}">
                <a16:creationId xmlns:a16="http://schemas.microsoft.com/office/drawing/2014/main" id="{30EDC0D4-B2F4-4843-851F-33DE18FA8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003" y="4470668"/>
            <a:ext cx="1176732" cy="951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CAC9A5C6-34C6-416C-A67E-AE8D496E409E}"/>
              </a:ext>
            </a:extLst>
          </p:cNvPr>
          <p:cNvSpPr/>
          <p:nvPr/>
        </p:nvSpPr>
        <p:spPr>
          <a:xfrm>
            <a:off x="3416400" y="5421919"/>
            <a:ext cx="2521528" cy="40640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Background Job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2AD6A2B-D121-4E85-A0FB-58703B50DE25}"/>
              </a:ext>
            </a:extLst>
          </p:cNvPr>
          <p:cNvSpPr/>
          <p:nvPr/>
        </p:nvSpPr>
        <p:spPr>
          <a:xfrm flipH="1">
            <a:off x="7652716" y="5331044"/>
            <a:ext cx="2828404" cy="553673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Event Bus</a:t>
            </a:r>
          </a:p>
        </p:txBody>
      </p:sp>
      <p:pic>
        <p:nvPicPr>
          <p:cNvPr id="21" name="Picture 2" descr="Image result for rabbitmq logo">
            <a:extLst>
              <a:ext uri="{FF2B5EF4-FFF2-40B4-BE49-F238E27FC236}">
                <a16:creationId xmlns:a16="http://schemas.microsoft.com/office/drawing/2014/main" id="{AEEAE22E-2E8C-47FE-86E8-A0C335C660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9858" y="5380533"/>
            <a:ext cx="441499" cy="467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7FC8F85E-61E2-402B-A4B2-8357556DD26E}"/>
              </a:ext>
            </a:extLst>
          </p:cNvPr>
          <p:cNvSpPr txBox="1"/>
          <p:nvPr/>
        </p:nvSpPr>
        <p:spPr>
          <a:xfrm>
            <a:off x="9711357" y="5510774"/>
            <a:ext cx="76976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RabbitMQ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11A1036-F79E-4EA6-B29E-664C8BB5B363}"/>
              </a:ext>
            </a:extLst>
          </p:cNvPr>
          <p:cNvCxnSpPr>
            <a:stCxn id="13" idx="2"/>
            <a:endCxn id="15" idx="3"/>
          </p:cNvCxnSpPr>
          <p:nvPr/>
        </p:nvCxnSpPr>
        <p:spPr>
          <a:xfrm flipH="1">
            <a:off x="1916735" y="4444685"/>
            <a:ext cx="2251605" cy="5016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BBA00F0-DAD0-44A8-84BA-CFAAF434EBCE}"/>
              </a:ext>
            </a:extLst>
          </p:cNvPr>
          <p:cNvCxnSpPr>
            <a:stCxn id="19" idx="3"/>
            <a:endCxn id="20" idx="3"/>
          </p:cNvCxnSpPr>
          <p:nvPr/>
        </p:nvCxnSpPr>
        <p:spPr>
          <a:xfrm flipV="1">
            <a:off x="5937928" y="5607881"/>
            <a:ext cx="1714788" cy="172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74F3DD6-DE6F-47F6-9415-43385E6FAB98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2014932" y="5286982"/>
            <a:ext cx="1401468" cy="3381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0705C927-158F-433F-899F-D0641E82106F}"/>
              </a:ext>
            </a:extLst>
          </p:cNvPr>
          <p:cNvSpPr txBox="1"/>
          <p:nvPr/>
        </p:nvSpPr>
        <p:spPr>
          <a:xfrm>
            <a:off x="6096000" y="5607880"/>
            <a:ext cx="1538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publish events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90649CE-32D1-49EE-A0B4-31001259197F}"/>
              </a:ext>
            </a:extLst>
          </p:cNvPr>
          <p:cNvSpPr txBox="1"/>
          <p:nvPr/>
        </p:nvSpPr>
        <p:spPr>
          <a:xfrm>
            <a:off x="2564812" y="4704083"/>
            <a:ext cx="1963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Save entity + event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FBAF455-58B5-4D9B-AC51-A83CE894FB25}"/>
              </a:ext>
            </a:extLst>
          </p:cNvPr>
          <p:cNvSpPr txBox="1"/>
          <p:nvPr/>
        </p:nvSpPr>
        <p:spPr>
          <a:xfrm>
            <a:off x="1925690" y="5440453"/>
            <a:ext cx="12806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read events</a:t>
            </a:r>
          </a:p>
        </p:txBody>
      </p:sp>
    </p:spTree>
    <p:extLst>
      <p:ext uri="{BB962C8B-B14F-4D97-AF65-F5344CB8AC3E}">
        <p14:creationId xmlns:p14="http://schemas.microsoft.com/office/powerpoint/2010/main" val="110328280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Part-II: The Implementation</a:t>
            </a:r>
            <a:br>
              <a:rPr lang="en-US" dirty="0"/>
            </a:br>
            <a:r>
              <a:rPr lang="en-US" dirty="0"/>
              <a:t>Central Logging to Elasticsearch &amp; Kibana UI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01664-78EC-413E-9203-DE815F934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77968" cy="4351338"/>
          </a:xfrm>
        </p:spPr>
        <p:txBody>
          <a:bodyPr/>
          <a:lstStyle/>
          <a:p>
            <a:r>
              <a:rPr lang="en-US" b="1" dirty="0" err="1"/>
              <a:t>Serilog</a:t>
            </a:r>
            <a:r>
              <a:rPr lang="en-US" dirty="0"/>
              <a:t>: A powerful dotnet </a:t>
            </a:r>
            <a:r>
              <a:rPr lang="en-US" b="1" dirty="0"/>
              <a:t>logging </a:t>
            </a:r>
            <a:r>
              <a:rPr lang="en-US" dirty="0"/>
              <a:t>library that can write logs to various of destinations including Elasticsearch</a:t>
            </a:r>
          </a:p>
          <a:p>
            <a:r>
              <a:rPr lang="en-US" b="1" dirty="0"/>
              <a:t>Elasticsearch</a:t>
            </a:r>
            <a:r>
              <a:rPr lang="en-US" dirty="0"/>
              <a:t>: A distributed, RESTful </a:t>
            </a:r>
            <a:r>
              <a:rPr lang="en-US" b="1" dirty="0"/>
              <a:t>search and analytics engine</a:t>
            </a:r>
          </a:p>
          <a:p>
            <a:r>
              <a:rPr lang="en-US" b="1" dirty="0"/>
              <a:t>Kibana UI</a:t>
            </a:r>
            <a:r>
              <a:rPr lang="en-US" dirty="0"/>
              <a:t>: </a:t>
            </a:r>
            <a:r>
              <a:rPr lang="en-US" b="1" dirty="0"/>
              <a:t>Visualizer</a:t>
            </a:r>
            <a:r>
              <a:rPr lang="en-US" dirty="0"/>
              <a:t> for Elasticsearch data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0AC0863-C4AB-4A02-AA76-D7B85B4DBE04}"/>
              </a:ext>
            </a:extLst>
          </p:cNvPr>
          <p:cNvSpPr/>
          <p:nvPr/>
        </p:nvSpPr>
        <p:spPr>
          <a:xfrm>
            <a:off x="6639776" y="3083638"/>
            <a:ext cx="2198612" cy="69072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sz="1400" dirty="0"/>
              <a:t>(Log Database)</a:t>
            </a:r>
          </a:p>
        </p:txBody>
      </p:sp>
      <p:pic>
        <p:nvPicPr>
          <p:cNvPr id="5" name="Picture 8" descr="Image result for elasticsearch logo">
            <a:extLst>
              <a:ext uri="{FF2B5EF4-FFF2-40B4-BE49-F238E27FC236}">
                <a16:creationId xmlns:a16="http://schemas.microsoft.com/office/drawing/2014/main" id="{E3FA911E-858F-4127-AFD1-68B17748A3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9175" y="3088460"/>
            <a:ext cx="1708727" cy="454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310E901-76FA-4C25-B9F4-67F956BB3DC4}"/>
              </a:ext>
            </a:extLst>
          </p:cNvPr>
          <p:cNvSpPr/>
          <p:nvPr/>
        </p:nvSpPr>
        <p:spPr>
          <a:xfrm>
            <a:off x="9204376" y="3083637"/>
            <a:ext cx="2149424" cy="69072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sz="1400" dirty="0"/>
              <a:t>(Data Visualization)</a:t>
            </a:r>
          </a:p>
        </p:txBody>
      </p:sp>
      <p:pic>
        <p:nvPicPr>
          <p:cNvPr id="7" name="Picture 10" descr="Image result for kibana logo">
            <a:extLst>
              <a:ext uri="{FF2B5EF4-FFF2-40B4-BE49-F238E27FC236}">
                <a16:creationId xmlns:a16="http://schemas.microsoft.com/office/drawing/2014/main" id="{A85C2A2C-AA30-4607-97A2-6EE3512E21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9207" y="3036575"/>
            <a:ext cx="1217127" cy="555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85B52D4-3599-42B9-B388-64A766CB76AB}"/>
              </a:ext>
            </a:extLst>
          </p:cNvPr>
          <p:cNvSpPr/>
          <p:nvPr/>
        </p:nvSpPr>
        <p:spPr>
          <a:xfrm>
            <a:off x="6639776" y="1913699"/>
            <a:ext cx="1066798" cy="35214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Service - 1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57F098D-F117-4688-852A-CFBD0CF6BDF2}"/>
              </a:ext>
            </a:extLst>
          </p:cNvPr>
          <p:cNvSpPr/>
          <p:nvPr/>
        </p:nvSpPr>
        <p:spPr>
          <a:xfrm>
            <a:off x="7852880" y="1913699"/>
            <a:ext cx="1066798" cy="35214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Service - 2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B455C1D-7893-488B-86E2-95628EB7C38E}"/>
              </a:ext>
            </a:extLst>
          </p:cNvPr>
          <p:cNvSpPr/>
          <p:nvPr/>
        </p:nvSpPr>
        <p:spPr>
          <a:xfrm>
            <a:off x="9065984" y="1913699"/>
            <a:ext cx="1066798" cy="35214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Web App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67A0A64-697A-45D2-BCFA-5FC168083827}"/>
              </a:ext>
            </a:extLst>
          </p:cNvPr>
          <p:cNvSpPr/>
          <p:nvPr/>
        </p:nvSpPr>
        <p:spPr>
          <a:xfrm>
            <a:off x="10279088" y="1901436"/>
            <a:ext cx="1066798" cy="35214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Gateway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87D581F-7880-4BC0-9042-DA58D0FA1F12}"/>
              </a:ext>
            </a:extLst>
          </p:cNvPr>
          <p:cNvCxnSpPr>
            <a:stCxn id="8" idx="2"/>
          </p:cNvCxnSpPr>
          <p:nvPr/>
        </p:nvCxnSpPr>
        <p:spPr>
          <a:xfrm>
            <a:off x="7173175" y="2265843"/>
            <a:ext cx="253916" cy="817794"/>
          </a:xfrm>
          <a:prstGeom prst="straightConnector1">
            <a:avLst/>
          </a:prstGeom>
          <a:ln w="19050"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27F82FC-0298-417B-8FD0-FE73048A1D14}"/>
              </a:ext>
            </a:extLst>
          </p:cNvPr>
          <p:cNvCxnSpPr>
            <a:stCxn id="9" idx="2"/>
          </p:cNvCxnSpPr>
          <p:nvPr/>
        </p:nvCxnSpPr>
        <p:spPr>
          <a:xfrm flipH="1">
            <a:off x="7591947" y="2265843"/>
            <a:ext cx="794332" cy="817794"/>
          </a:xfrm>
          <a:prstGeom prst="straightConnector1">
            <a:avLst/>
          </a:prstGeom>
          <a:ln w="19050"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FD45E01-91B2-4586-B82D-7F92D05ECC3B}"/>
              </a:ext>
            </a:extLst>
          </p:cNvPr>
          <p:cNvCxnSpPr>
            <a:stCxn id="10" idx="2"/>
            <a:endCxn id="5" idx="0"/>
          </p:cNvCxnSpPr>
          <p:nvPr/>
        </p:nvCxnSpPr>
        <p:spPr>
          <a:xfrm flipH="1">
            <a:off x="7743539" y="2265843"/>
            <a:ext cx="1855844" cy="822617"/>
          </a:xfrm>
          <a:prstGeom prst="straightConnector1">
            <a:avLst/>
          </a:prstGeom>
          <a:ln w="19050"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D76DCBF-593B-4471-AB48-5D9EB24333C3}"/>
              </a:ext>
            </a:extLst>
          </p:cNvPr>
          <p:cNvCxnSpPr>
            <a:cxnSpLocks/>
            <a:stCxn id="11" idx="2"/>
          </p:cNvCxnSpPr>
          <p:nvPr/>
        </p:nvCxnSpPr>
        <p:spPr>
          <a:xfrm flipH="1">
            <a:off x="8131405" y="2253580"/>
            <a:ext cx="2681082" cy="826967"/>
          </a:xfrm>
          <a:prstGeom prst="straightConnector1">
            <a:avLst/>
          </a:prstGeom>
          <a:ln w="19050"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42197E8-2C24-4BD8-A485-52BEEE647D4C}"/>
              </a:ext>
            </a:extLst>
          </p:cNvPr>
          <p:cNvCxnSpPr>
            <a:stCxn id="6" idx="1"/>
            <a:endCxn id="4" idx="3"/>
          </p:cNvCxnSpPr>
          <p:nvPr/>
        </p:nvCxnSpPr>
        <p:spPr>
          <a:xfrm flipH="1">
            <a:off x="8838388" y="3429000"/>
            <a:ext cx="365988" cy="1"/>
          </a:xfrm>
          <a:prstGeom prst="straightConnector1">
            <a:avLst/>
          </a:prstGeom>
          <a:ln w="19050"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Image result for kibana">
            <a:extLst>
              <a:ext uri="{FF2B5EF4-FFF2-40B4-BE49-F238E27FC236}">
                <a16:creationId xmlns:a16="http://schemas.microsoft.com/office/drawing/2014/main" id="{B59713B8-C0FC-4B88-9179-9F62F537DD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9776" y="3943435"/>
            <a:ext cx="4714024" cy="2639853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264690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Part-II: The Implementation</a:t>
            </a:r>
            <a:br>
              <a:rPr lang="en-US" dirty="0"/>
            </a:br>
            <a:r>
              <a:rPr lang="en-US" dirty="0"/>
              <a:t>Central Logging to Elasticsearch &amp; Kibana UI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BD8EB63-5DC9-45D2-BFC7-228FC12F1C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384509"/>
            <a:ext cx="9923321" cy="381964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2972DFE-1132-4EE1-A4B4-5ED254667D13}"/>
              </a:ext>
            </a:extLst>
          </p:cNvPr>
          <p:cNvSpPr txBox="1"/>
          <p:nvPr/>
        </p:nvSpPr>
        <p:spPr>
          <a:xfrm>
            <a:off x="838200" y="1806766"/>
            <a:ext cx="86645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Install-Package </a:t>
            </a:r>
            <a:r>
              <a:rPr lang="en-US" sz="2400" b="1" dirty="0" err="1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Serilog.Sinks.ElasticSearch</a:t>
            </a:r>
            <a:r>
              <a:rPr lang="en-US" sz="2400" b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175524569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82E95-04E9-479D-9234-86E4C5650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Part-II: The Implementation</a:t>
            </a:r>
            <a:br>
              <a:rPr lang="en-US" dirty="0"/>
            </a:br>
            <a:r>
              <a:rPr lang="en-US" dirty="0"/>
              <a:t>Central Logging to Elasticsearch &amp; Kibana UI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BC8975-FD85-4056-8ABA-6D124BA11C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9600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9640822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F9D6B0-EF80-4307-AAFF-B3E699EEC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ABP </a:t>
            </a:r>
            <a:r>
              <a:rPr lang="en-US" dirty="0" err="1"/>
              <a:t>vNext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FE22B2-489F-4A2E-926F-13780E521A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Visit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https://</a:t>
            </a:r>
            <a:r>
              <a:rPr lang="en-US" b="1" i="1" dirty="0"/>
              <a:t>abp.io</a:t>
            </a:r>
          </a:p>
          <a:p>
            <a:r>
              <a:rPr lang="en-US" sz="1600" dirty="0"/>
              <a:t>Modular architecture</a:t>
            </a:r>
          </a:p>
          <a:p>
            <a:r>
              <a:rPr lang="en-US" sz="1600" dirty="0"/>
              <a:t>Microservice focused</a:t>
            </a:r>
          </a:p>
          <a:p>
            <a:r>
              <a:rPr lang="en-US" sz="1600" dirty="0"/>
              <a:t>Domain Driven Design</a:t>
            </a:r>
          </a:p>
          <a:p>
            <a:r>
              <a:rPr lang="en-US" sz="1600" dirty="0"/>
              <a:t>Multi-Tenancy</a:t>
            </a:r>
          </a:p>
          <a:p>
            <a:r>
              <a:rPr lang="en-US" sz="1600" dirty="0"/>
              <a:t>Virtual File System</a:t>
            </a:r>
          </a:p>
          <a:p>
            <a:r>
              <a:rPr lang="en-US" sz="1600" dirty="0"/>
              <a:t>Dynamic Forms &amp; Tag Helpers</a:t>
            </a:r>
          </a:p>
          <a:p>
            <a:r>
              <a:rPr lang="en-US" sz="1600" dirty="0"/>
              <a:t>Theming</a:t>
            </a:r>
          </a:p>
          <a:p>
            <a:r>
              <a:rPr lang="en-US" sz="1600" dirty="0"/>
              <a:t>Background jobs</a:t>
            </a:r>
          </a:p>
          <a:p>
            <a:r>
              <a:rPr lang="en-US" sz="1600" dirty="0"/>
              <a:t>Dynamic HTTP Client Proxies</a:t>
            </a:r>
          </a:p>
          <a:p>
            <a:r>
              <a:rPr lang="en-US" sz="1600" dirty="0"/>
              <a:t>Database Agnostic</a:t>
            </a:r>
          </a:p>
          <a:p>
            <a:r>
              <a:rPr lang="en-US" sz="1600" dirty="0"/>
              <a:t>…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0BEC87-20CF-405E-AAE9-443937CC76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7101" y="365125"/>
            <a:ext cx="7004335" cy="612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33221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Part-II: The Implementation</a:t>
            </a:r>
            <a:br>
              <a:rPr lang="en-US" dirty="0"/>
            </a:br>
            <a:r>
              <a:rPr lang="en-US" dirty="0"/>
              <a:t>Running on Docker Containers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0DB925D-2569-414B-BB97-5848F0B47B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9600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292407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Further Learning /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01664-78EC-413E-9203-DE815F934B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ABP framework</a:t>
            </a:r>
            <a:br>
              <a:rPr lang="en-US" dirty="0"/>
            </a:br>
            <a:r>
              <a:rPr lang="en-US" dirty="0">
                <a:solidFill>
                  <a:srgbClr val="0070C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https://abp.io</a:t>
            </a:r>
            <a:r>
              <a:rPr lang="en-US" dirty="0">
                <a:solidFill>
                  <a:srgbClr val="0070C0"/>
                </a:solidFill>
              </a:rPr>
              <a:t> </a:t>
            </a:r>
          </a:p>
          <a:p>
            <a:r>
              <a:rPr lang="en-US" dirty="0"/>
              <a:t>Source code of the demo solution</a:t>
            </a:r>
            <a:br>
              <a:rPr lang="en-US" dirty="0"/>
            </a:br>
            <a:r>
              <a:rPr lang="en-US" dirty="0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http://bit.ly/ms-demo-source</a:t>
            </a:r>
            <a:endParaRPr lang="en-US" dirty="0">
              <a:solidFill>
                <a:srgbClr val="0070C0"/>
              </a:solidFill>
            </a:endParaRPr>
          </a:p>
          <a:p>
            <a:r>
              <a:rPr lang="en-US" dirty="0"/>
              <a:t>Documentation of the source code </a:t>
            </a:r>
            <a:br>
              <a:rPr lang="en-US" dirty="0"/>
            </a:br>
            <a:r>
              <a:rPr lang="en-US" dirty="0">
                <a:solidFill>
                  <a:srgbClr val="0070C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http://bit.ly/ms-demo-doc</a:t>
            </a:r>
            <a:endParaRPr lang="en-US" dirty="0">
              <a:solidFill>
                <a:srgbClr val="0070C0"/>
              </a:solidFill>
            </a:endParaRPr>
          </a:p>
          <a:p>
            <a:r>
              <a:rPr lang="en-US" dirty="0"/>
              <a:t>Microsoft - .NET Microservices: Architecture for Containerized .NET Applications</a:t>
            </a:r>
            <a:br>
              <a:rPr lang="en-US" dirty="0"/>
            </a:br>
            <a:r>
              <a:rPr lang="en-US" sz="2400" dirty="0">
                <a:solidFill>
                  <a:srgbClr val="0070C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https://docs.microsoft.com/en-us/dotnet/standard/microservices-architecture/</a:t>
            </a:r>
            <a:endParaRPr lang="en-US" sz="20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750732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Further Learning / Resources</a:t>
            </a:r>
          </a:p>
        </p:txBody>
      </p:sp>
      <p:pic>
        <p:nvPicPr>
          <p:cNvPr id="4102" name="Picture 6" descr="module-layers-and-packages">
            <a:extLst>
              <a:ext uri="{FF2B5EF4-FFF2-40B4-BE49-F238E27FC236}">
                <a16:creationId xmlns:a16="http://schemas.microsoft.com/office/drawing/2014/main" id="{86B1E8F8-54AD-490E-89A6-5434D46878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4014" y="2875670"/>
            <a:ext cx="6862583" cy="3047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0D0A14C-A138-4EA1-A7A6-362B933770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555" y="2282559"/>
            <a:ext cx="4684550" cy="398299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0065561-CF1A-44F3-8F56-E535D9F67A07}"/>
              </a:ext>
            </a:extLst>
          </p:cNvPr>
          <p:cNvSpPr/>
          <p:nvPr/>
        </p:nvSpPr>
        <p:spPr>
          <a:xfrm>
            <a:off x="838200" y="1463403"/>
            <a:ext cx="872706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hlinkClick r:id="rId4"/>
              </a:rPr>
              <a:t>https://abp.io/documents/abp/latest/Best-Practices/Index</a:t>
            </a:r>
            <a:r>
              <a:rPr lang="en-US" sz="2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4297735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01664-78EC-413E-9203-DE815F934B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600" dirty="0"/>
              <a:t>Halil İbrahim Kalkan</a:t>
            </a:r>
          </a:p>
          <a:p>
            <a:r>
              <a:rPr lang="en-US" dirty="0"/>
              <a:t>Web: halilibrahimkalkan.com</a:t>
            </a:r>
          </a:p>
          <a:p>
            <a:r>
              <a:rPr lang="en-US" dirty="0" err="1"/>
              <a:t>Github</a:t>
            </a:r>
            <a:r>
              <a:rPr lang="en-US" dirty="0"/>
              <a:t>: @hikalkan</a:t>
            </a:r>
          </a:p>
          <a:p>
            <a:r>
              <a:rPr lang="en-US" dirty="0"/>
              <a:t>Twitter: @</a:t>
            </a:r>
            <a:r>
              <a:rPr lang="en-US" dirty="0" err="1"/>
              <a:t>hibrahimkalkan</a:t>
            </a:r>
            <a:endParaRPr lang="en-US" dirty="0"/>
          </a:p>
        </p:txBody>
      </p:sp>
      <p:pic>
        <p:nvPicPr>
          <p:cNvPr id="2050" name="Picture 2" descr="https://avatars3.githubusercontent.com/u/1210527?s=460&amp;v=4">
            <a:extLst>
              <a:ext uri="{FF2B5EF4-FFF2-40B4-BE49-F238E27FC236}">
                <a16:creationId xmlns:a16="http://schemas.microsoft.com/office/drawing/2014/main" id="{E1145729-0E7D-41E6-98A1-9C73987D03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2686" y="1238250"/>
            <a:ext cx="4381500" cy="438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903382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01664-78EC-413E-9203-DE815F934B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https://docs.microsoft.com/en-us/dotnet/standard/microservices-architecture/</a:t>
            </a:r>
          </a:p>
          <a:p>
            <a:r>
              <a:rPr lang="en-US" dirty="0">
                <a:hlinkClick r:id="rId2"/>
              </a:rPr>
              <a:t>https://microservices.io</a:t>
            </a:r>
            <a:endParaRPr lang="en-US" dirty="0"/>
          </a:p>
          <a:p>
            <a:r>
              <a:rPr lang="en-US" dirty="0">
                <a:hlinkClick r:id="rId3"/>
              </a:rPr>
              <a:t>https://crosp.net/blog/software-architecture/clean-architecture-part-1-databse-vs-domain/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29120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C954FB-3465-4475-A3C0-29122D968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3E08AD-59B9-4F89-8FF7-20D3FAB09B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Part-I: From Monolithic to Microservice: </a:t>
            </a:r>
            <a:r>
              <a:rPr lang="en-US" b="1" dirty="0"/>
              <a:t>Challenges</a:t>
            </a:r>
            <a:r>
              <a:rPr lang="en-US" dirty="0"/>
              <a:t> of the Distributed Architecture</a:t>
            </a:r>
          </a:p>
          <a:p>
            <a:r>
              <a:rPr lang="en-US" dirty="0"/>
              <a:t>Part II: The </a:t>
            </a:r>
            <a:r>
              <a:rPr lang="en-US" b="1" dirty="0"/>
              <a:t>Implementation</a:t>
            </a:r>
          </a:p>
          <a:p>
            <a:r>
              <a:rPr lang="en-US" dirty="0"/>
              <a:t>Part III: Microservice compatible, layered </a:t>
            </a:r>
            <a:r>
              <a:rPr lang="en-US" b="1" dirty="0"/>
              <a:t>module development </a:t>
            </a:r>
            <a:r>
              <a:rPr lang="en-US" dirty="0"/>
              <a:t>model</a:t>
            </a:r>
          </a:p>
          <a:p>
            <a:r>
              <a:rPr lang="en-US" dirty="0"/>
              <a:t>Part IV: Running on </a:t>
            </a:r>
            <a:r>
              <a:rPr lang="en-US" b="1" dirty="0"/>
              <a:t>docker</a:t>
            </a:r>
            <a:r>
              <a:rPr lang="en-US" dirty="0"/>
              <a:t> containers</a:t>
            </a:r>
          </a:p>
        </p:txBody>
      </p:sp>
    </p:spTree>
    <p:extLst>
      <p:ext uri="{BB962C8B-B14F-4D97-AF65-F5344CB8AC3E}">
        <p14:creationId xmlns:p14="http://schemas.microsoft.com/office/powerpoint/2010/main" val="29848666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73EBD-0BEE-4506-8828-6AEA0E4E72A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Part-I</a:t>
            </a:r>
            <a:br>
              <a:rPr lang="en-US" sz="4800" dirty="0"/>
            </a:br>
            <a:r>
              <a:rPr lang="en-US" sz="4800" dirty="0"/>
              <a:t>From Monolithic to Microservice</a:t>
            </a:r>
            <a:br>
              <a:rPr lang="en-US" sz="4800" dirty="0"/>
            </a:br>
            <a:r>
              <a:rPr lang="en-US" sz="3200" dirty="0"/>
              <a:t>Challenges of the Distributed Architecture</a:t>
            </a:r>
            <a:endParaRPr lang="en-US" sz="36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26554A-F220-4E6E-9C05-CD92184FF30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33304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5E82E-6576-469D-8FA3-8A2C0EAEEB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Part-I: From Monolithic to Microservice</a:t>
            </a:r>
            <a:br>
              <a:rPr lang="en-US" sz="2800" dirty="0"/>
            </a:br>
            <a:r>
              <a:rPr lang="en-US" dirty="0"/>
              <a:t>Simple Monolithic Application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B50F07-F41A-4E83-9BCB-B6E5A98295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7134012" cy="4351338"/>
          </a:xfrm>
        </p:spPr>
        <p:txBody>
          <a:bodyPr>
            <a:normAutofit/>
          </a:bodyPr>
          <a:lstStyle/>
          <a:p>
            <a:r>
              <a:rPr lang="en-US" sz="2400" b="1" dirty="0"/>
              <a:t>Single</a:t>
            </a:r>
            <a:r>
              <a:rPr lang="en-US" sz="2400" dirty="0"/>
              <a:t> programming language/platform</a:t>
            </a:r>
          </a:p>
          <a:p>
            <a:r>
              <a:rPr lang="en-US" sz="2400" dirty="0"/>
              <a:t>Dependency </a:t>
            </a:r>
            <a:r>
              <a:rPr lang="en-US" sz="2400" b="1" dirty="0"/>
              <a:t>Injection</a:t>
            </a:r>
            <a:r>
              <a:rPr lang="en-US" sz="2400" dirty="0"/>
              <a:t> &amp; simple </a:t>
            </a:r>
            <a:r>
              <a:rPr lang="en-US" sz="2400" b="1" dirty="0"/>
              <a:t>method calls</a:t>
            </a:r>
            <a:r>
              <a:rPr lang="en-US" sz="2400" dirty="0"/>
              <a:t>.</a:t>
            </a:r>
          </a:p>
          <a:p>
            <a:r>
              <a:rPr lang="en-US" sz="2400" dirty="0"/>
              <a:t>Easy to create database </a:t>
            </a:r>
            <a:r>
              <a:rPr lang="en-US" sz="2400" b="1" dirty="0"/>
              <a:t>transaction</a:t>
            </a:r>
            <a:r>
              <a:rPr lang="en-US" sz="2400" dirty="0"/>
              <a:t> scopes.</a:t>
            </a:r>
          </a:p>
          <a:p>
            <a:r>
              <a:rPr lang="en-US" sz="2400" b="1" dirty="0"/>
              <a:t>In-process</a:t>
            </a:r>
            <a:r>
              <a:rPr lang="en-US" sz="2400" dirty="0"/>
              <a:t> &amp; transactional messaging / event bus.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7D67543-6C2F-4B91-BC6C-4D2AE16CA551}"/>
              </a:ext>
            </a:extLst>
          </p:cNvPr>
          <p:cNvSpPr/>
          <p:nvPr/>
        </p:nvSpPr>
        <p:spPr>
          <a:xfrm>
            <a:off x="8863584" y="1999488"/>
            <a:ext cx="2685288" cy="21122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Monolithic Application</a:t>
            </a:r>
          </a:p>
          <a:p>
            <a:pPr algn="ctr"/>
            <a:r>
              <a:rPr lang="en-US" dirty="0"/>
              <a:t>(UI, APIs, Services,  DTOs, Entities, Repositories…)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DA6111F-0EA8-4EF5-B0DD-80919717EDAF}"/>
              </a:ext>
            </a:extLst>
          </p:cNvPr>
          <p:cNvSpPr/>
          <p:nvPr/>
        </p:nvSpPr>
        <p:spPr>
          <a:xfrm>
            <a:off x="9425940" y="4647533"/>
            <a:ext cx="1560576" cy="81076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Single Database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5EE7BBC-846B-42D7-B7F3-9651542E21AE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>
            <a:off x="10206228" y="4111752"/>
            <a:ext cx="0" cy="53578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47278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5E82E-6576-469D-8FA3-8A2C0EAEEB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Part-I: From Monolithic to Microservice</a:t>
            </a:r>
            <a:br>
              <a:rPr lang="en-US" sz="2800" dirty="0"/>
            </a:br>
            <a:r>
              <a:rPr lang="en-US" dirty="0"/>
              <a:t>Layered Monolithic Application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B50F07-F41A-4E83-9BCB-B6E5A98295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6239251" cy="4351338"/>
          </a:xfrm>
        </p:spPr>
        <p:txBody>
          <a:bodyPr>
            <a:normAutofit/>
          </a:bodyPr>
          <a:lstStyle/>
          <a:p>
            <a:r>
              <a:rPr lang="en-US" sz="2400" b="1" dirty="0"/>
              <a:t>Organize codebase </a:t>
            </a:r>
            <a:r>
              <a:rPr lang="en-US" sz="2400" dirty="0"/>
              <a:t>better by layering</a:t>
            </a:r>
          </a:p>
          <a:p>
            <a:r>
              <a:rPr lang="en-US" sz="2400" dirty="0"/>
              <a:t>Domain Driven Design (</a:t>
            </a:r>
            <a:r>
              <a:rPr lang="en-US" sz="2400" b="1" dirty="0"/>
              <a:t>DDD</a:t>
            </a:r>
            <a:r>
              <a:rPr lang="en-US" sz="2400" dirty="0"/>
              <a:t>) offers four fundamental layers:</a:t>
            </a:r>
          </a:p>
          <a:p>
            <a:pPr lvl="1"/>
            <a:r>
              <a:rPr lang="en-US" sz="2000" dirty="0"/>
              <a:t>Domain Layer</a:t>
            </a:r>
          </a:p>
          <a:p>
            <a:pPr lvl="1"/>
            <a:r>
              <a:rPr lang="en-US" sz="2000" dirty="0"/>
              <a:t>Application Layer</a:t>
            </a:r>
          </a:p>
          <a:p>
            <a:pPr lvl="1"/>
            <a:r>
              <a:rPr lang="en-US" sz="2000" dirty="0"/>
              <a:t>Presentation Layer</a:t>
            </a:r>
          </a:p>
          <a:p>
            <a:pPr lvl="1"/>
            <a:r>
              <a:rPr lang="en-US" sz="2000" dirty="0"/>
              <a:t>Infrastructure Layer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DA6111F-0EA8-4EF5-B0DD-80919717EDAF}"/>
              </a:ext>
            </a:extLst>
          </p:cNvPr>
          <p:cNvSpPr/>
          <p:nvPr/>
        </p:nvSpPr>
        <p:spPr>
          <a:xfrm>
            <a:off x="9517380" y="4647533"/>
            <a:ext cx="1560576" cy="81076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Single Database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5EE7BBC-846B-42D7-B7F3-9651542E21AE}"/>
              </a:ext>
            </a:extLst>
          </p:cNvPr>
          <p:cNvCxnSpPr>
            <a:cxnSpLocks/>
            <a:stCxn id="10" idx="2"/>
            <a:endCxn id="6" idx="0"/>
          </p:cNvCxnSpPr>
          <p:nvPr/>
        </p:nvCxnSpPr>
        <p:spPr>
          <a:xfrm flipH="1">
            <a:off x="10297668" y="4211319"/>
            <a:ext cx="4017" cy="4362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DE12B070-C10C-4EE9-A11B-154EC6785AE9}"/>
              </a:ext>
            </a:extLst>
          </p:cNvPr>
          <p:cNvSpPr/>
          <p:nvPr/>
        </p:nvSpPr>
        <p:spPr>
          <a:xfrm>
            <a:off x="8747942" y="1899920"/>
            <a:ext cx="3107486" cy="23113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Infrastructure</a:t>
            </a:r>
          </a:p>
          <a:p>
            <a:pPr algn="r"/>
            <a:r>
              <a:rPr lang="en-US" dirty="0"/>
              <a:t>Layer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56ADDD9-A9E6-4A5E-8CD3-B6B28F73CC8E}"/>
              </a:ext>
            </a:extLst>
          </p:cNvPr>
          <p:cNvSpPr txBox="1"/>
          <p:nvPr/>
        </p:nvSpPr>
        <p:spPr>
          <a:xfrm>
            <a:off x="7771763" y="2139428"/>
            <a:ext cx="2353056" cy="37185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Presentation Layer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7A61B61-F7DD-43CD-8575-AB2D14966A91}"/>
              </a:ext>
            </a:extLst>
          </p:cNvPr>
          <p:cNvSpPr txBox="1"/>
          <p:nvPr/>
        </p:nvSpPr>
        <p:spPr>
          <a:xfrm>
            <a:off x="7771763" y="2869377"/>
            <a:ext cx="2353056" cy="37185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Application Layer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F0487F6-88B9-4994-B8F2-A3DAEC4C3723}"/>
              </a:ext>
            </a:extLst>
          </p:cNvPr>
          <p:cNvSpPr txBox="1"/>
          <p:nvPr/>
        </p:nvSpPr>
        <p:spPr>
          <a:xfrm>
            <a:off x="7771763" y="3599326"/>
            <a:ext cx="2353056" cy="37185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Domain Layer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BA67ECB-746A-451E-BAC0-C0998792D034}"/>
              </a:ext>
            </a:extLst>
          </p:cNvPr>
          <p:cNvCxnSpPr/>
          <p:nvPr/>
        </p:nvCxnSpPr>
        <p:spPr>
          <a:xfrm>
            <a:off x="8175893" y="2511284"/>
            <a:ext cx="0" cy="358093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EDCF84A-0F65-483A-BDC5-566549C7D873}"/>
              </a:ext>
            </a:extLst>
          </p:cNvPr>
          <p:cNvCxnSpPr/>
          <p:nvPr/>
        </p:nvCxnSpPr>
        <p:spPr>
          <a:xfrm>
            <a:off x="8175893" y="3256419"/>
            <a:ext cx="0" cy="358093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D52B157A-0B62-49CE-80CC-71D5E5E09343}"/>
              </a:ext>
            </a:extLst>
          </p:cNvPr>
          <p:cNvCxnSpPr>
            <a:cxnSpLocks/>
          </p:cNvCxnSpPr>
          <p:nvPr/>
        </p:nvCxnSpPr>
        <p:spPr>
          <a:xfrm rot="10800000">
            <a:off x="8434044" y="3971183"/>
            <a:ext cx="313899" cy="176105"/>
          </a:xfrm>
          <a:prstGeom prst="bentConnector3">
            <a:avLst>
              <a:gd name="adj1" fmla="val 1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3019BF73-90A6-43FF-9FEE-62AA8F9E9D79}"/>
              </a:ext>
            </a:extLst>
          </p:cNvPr>
          <p:cNvCxnSpPr>
            <a:cxnSpLocks/>
          </p:cNvCxnSpPr>
          <p:nvPr/>
        </p:nvCxnSpPr>
        <p:spPr>
          <a:xfrm rot="10800000">
            <a:off x="8434044" y="3241233"/>
            <a:ext cx="313899" cy="176105"/>
          </a:xfrm>
          <a:prstGeom prst="bentConnector3">
            <a:avLst>
              <a:gd name="adj1" fmla="val 1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40709A19-2046-49AB-BA33-D7AA4C7AEAFB}"/>
              </a:ext>
            </a:extLst>
          </p:cNvPr>
          <p:cNvCxnSpPr>
            <a:cxnSpLocks/>
          </p:cNvCxnSpPr>
          <p:nvPr/>
        </p:nvCxnSpPr>
        <p:spPr>
          <a:xfrm rot="10800000">
            <a:off x="8434042" y="2507344"/>
            <a:ext cx="313899" cy="176105"/>
          </a:xfrm>
          <a:prstGeom prst="bentConnector3">
            <a:avLst>
              <a:gd name="adj1" fmla="val 1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03564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1111</TotalTime>
  <Words>1659</Words>
  <Application>Microsoft Office PowerPoint</Application>
  <PresentationFormat>Widescreen</PresentationFormat>
  <Paragraphs>427</Paragraphs>
  <Slides>54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59" baseType="lpstr">
      <vt:lpstr>Arial</vt:lpstr>
      <vt:lpstr>Calibri</vt:lpstr>
      <vt:lpstr>Calibri Light</vt:lpstr>
      <vt:lpstr>Courier New</vt:lpstr>
      <vt:lpstr>Office Theme</vt:lpstr>
      <vt:lpstr>Microservice Solution: Tools, Patterns &amp; Practices</vt:lpstr>
      <vt:lpstr>About Me</vt:lpstr>
      <vt:lpstr>PowerPoint Presentation</vt:lpstr>
      <vt:lpstr>ASP.NET Boilerplate</vt:lpstr>
      <vt:lpstr>ABP vNext</vt:lpstr>
      <vt:lpstr>Agenda</vt:lpstr>
      <vt:lpstr>Part-I From Monolithic to Microservice Challenges of the Distributed Architecture</vt:lpstr>
      <vt:lpstr>Part-I: From Monolithic to Microservice Simple Monolithic Application</vt:lpstr>
      <vt:lpstr>Part-I: From Monolithic to Microservice Layered Monolithic Application</vt:lpstr>
      <vt:lpstr>Part-I: From Monolithic to Microservice Layered Monolithic Application</vt:lpstr>
      <vt:lpstr>Part-I: From Monolithic to Microservice Modular Application</vt:lpstr>
      <vt:lpstr>Part-I: From Monolithic to Microservice Modular Application / Separated Databases</vt:lpstr>
      <vt:lpstr>Part-I: From Monolithic to Microservice Modular Application / Separated Databases</vt:lpstr>
      <vt:lpstr>Part-I: From Monolithic to Microservice Modular Application / Polyglot Persistence</vt:lpstr>
      <vt:lpstr>Part-I: From Monolithic to Microservice Modular Application / Separated Databases</vt:lpstr>
      <vt:lpstr>Part-I: From Monolithic to Microservice Distributed Services (SOA)</vt:lpstr>
      <vt:lpstr>Part-I: From Monolithic to Microservice Modular Application / Separated Databases</vt:lpstr>
      <vt:lpstr>Part-I: From Monolithic to Microservice Modular Application / Separated Databases</vt:lpstr>
      <vt:lpstr>Part-II The Implementation</vt:lpstr>
      <vt:lpstr>Part-II: The Implementation Overall Solution</vt:lpstr>
      <vt:lpstr>Part-II: The Implementation Overall Solution</vt:lpstr>
      <vt:lpstr>Part-II: The Implementation Authentication with IdentityServer4</vt:lpstr>
      <vt:lpstr>Part-II: The Implementation Authentication with IdentityServer4</vt:lpstr>
      <vt:lpstr>Part-II: The Implementation API Gateways / Overall</vt:lpstr>
      <vt:lpstr>Part-II: The Implementation API Gateways / Backend For Frontend Pattern</vt:lpstr>
      <vt:lpstr>Part-II: The Implementation API Gateways / Ocelot Library</vt:lpstr>
      <vt:lpstr>Part-II: The Implementation API Gateways / Ocelot Library</vt:lpstr>
      <vt:lpstr>Part-II: The Implementation Synchronous Communication of Microservices</vt:lpstr>
      <vt:lpstr>Part-II: The Implementation Dynamic C# API Proxies</vt:lpstr>
      <vt:lpstr>Part-II: The Implementation Dynamic C# API Proxies</vt:lpstr>
      <vt:lpstr>Part-II: The Implementation Asynchronous Communication / Messaging</vt:lpstr>
      <vt:lpstr>Part-II: The Implementation Asynchronous Communication / Pub-Sub Msg</vt:lpstr>
      <vt:lpstr>Part-II: The Implementation Asynchronous Communication / Event Bus</vt:lpstr>
      <vt:lpstr>Part-II: The Implementation Asynchronous Communication / Event Bus</vt:lpstr>
      <vt:lpstr>Part-II: The Implementation Data Duplication, Synchronization &amp; Lookup</vt:lpstr>
      <vt:lpstr>Part-II: The Implementation Data Duplication, Synchronization &amp; Lookup</vt:lpstr>
      <vt:lpstr>Part-II: The Implementation Data Duplication, Synchronization &amp; Lookup</vt:lpstr>
      <vt:lpstr>Part-II: The Implementation Data Duplication, Synchronization &amp; Lookup</vt:lpstr>
      <vt:lpstr>Part-II: The Implementation Authorization &amp; Permission System</vt:lpstr>
      <vt:lpstr>Part-II: The Implementation Authorization &amp; Permission System</vt:lpstr>
      <vt:lpstr>Part-II: The Implementation Authorization &amp; Permission System</vt:lpstr>
      <vt:lpstr>Part-II: The Implementation Authorization &amp; Permission System</vt:lpstr>
      <vt:lpstr>Part-II: The Implementation Service-to-Service Calls / Access Tokens</vt:lpstr>
      <vt:lpstr>Part-II: The Implementation Service-to-Service Calls / Access Tokens</vt:lpstr>
      <vt:lpstr>Part-II: The Implementation Transaction Problem on Publishing Events</vt:lpstr>
      <vt:lpstr>Part-II: The Implementation Transaction Problem on Publishing Events</vt:lpstr>
      <vt:lpstr>Part-II: The Implementation Central Logging to Elasticsearch &amp; Kibana UI</vt:lpstr>
      <vt:lpstr>Part-II: The Implementation Central Logging to Elasticsearch &amp; Kibana UI</vt:lpstr>
      <vt:lpstr>Part-II: The Implementation Central Logging to Elasticsearch &amp; Kibana UI</vt:lpstr>
      <vt:lpstr>Part-II: The Implementation Running on Docker Containers</vt:lpstr>
      <vt:lpstr>Further Learning / Resources</vt:lpstr>
      <vt:lpstr>Further Learning / Resources</vt:lpstr>
      <vt:lpstr>Thank You!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Microservice Solution: Tools, Patterns &amp; Practices</dc:title>
  <dc:creator>Halil Kalkan</dc:creator>
  <cp:lastModifiedBy>Halil Kalkan</cp:lastModifiedBy>
  <cp:revision>139</cp:revision>
  <dcterms:created xsi:type="dcterms:W3CDTF">2019-02-25T13:56:54Z</dcterms:created>
  <dcterms:modified xsi:type="dcterms:W3CDTF">2019-03-01T09:14:20Z</dcterms:modified>
</cp:coreProperties>
</file>